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gif" ContentType="image/gi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handoutMasterIdLst>
    <p:handoutMasterId r:id="rId28"/>
  </p:handoutMasterIdLst>
  <p:sldIdLst>
    <p:sldId id="355" r:id="rId2"/>
    <p:sldId id="319" r:id="rId3"/>
    <p:sldId id="317" r:id="rId4"/>
    <p:sldId id="362" r:id="rId5"/>
    <p:sldId id="363" r:id="rId6"/>
    <p:sldId id="364" r:id="rId7"/>
    <p:sldId id="365" r:id="rId8"/>
    <p:sldId id="366" r:id="rId9"/>
    <p:sldId id="329" r:id="rId10"/>
    <p:sldId id="330" r:id="rId11"/>
    <p:sldId id="331" r:id="rId12"/>
    <p:sldId id="367" r:id="rId13"/>
    <p:sldId id="332" r:id="rId14"/>
    <p:sldId id="333" r:id="rId15"/>
    <p:sldId id="336" r:id="rId16"/>
    <p:sldId id="368" r:id="rId17"/>
    <p:sldId id="371" r:id="rId18"/>
    <p:sldId id="341" r:id="rId19"/>
    <p:sldId id="372" r:id="rId20"/>
    <p:sldId id="369" r:id="rId21"/>
    <p:sldId id="344" r:id="rId22"/>
    <p:sldId id="348" r:id="rId23"/>
    <p:sldId id="349" r:id="rId24"/>
    <p:sldId id="370" r:id="rId25"/>
    <p:sldId id="312" r:id="rId26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6600"/>
    <a:srgbClr val="008000"/>
    <a:srgbClr val="339933"/>
    <a:srgbClr val="B40C9C"/>
    <a:srgbClr val="FD45DA"/>
    <a:srgbClr val="FEA0E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6" autoAdjust="0"/>
    <p:restoredTop sz="87982" autoAdjust="0"/>
  </p:normalViewPr>
  <p:slideViewPr>
    <p:cSldViewPr>
      <p:cViewPr>
        <p:scale>
          <a:sx n="53" d="100"/>
          <a:sy n="53" d="100"/>
        </p:scale>
        <p:origin x="-1878" y="-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8" y="1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8" y="9119474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 anchor="b"/>
          <a:lstStyle>
            <a:lvl1pPr algn="r">
              <a:defRPr sz="1200"/>
            </a:lvl1pPr>
          </a:lstStyle>
          <a:p>
            <a:fld id="{DBFB77A3-43B3-4A66-B20B-BD7A849EE7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58605138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8" y="1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/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6" tIns="48328" rIns="96656" bIns="4832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6656" tIns="48328" rIns="96656" bIns="4832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8" y="9119474"/>
            <a:ext cx="3169920" cy="480060"/>
          </a:xfrm>
          <a:prstGeom prst="rect">
            <a:avLst/>
          </a:prstGeom>
        </p:spPr>
        <p:txBody>
          <a:bodyPr vert="horz" lIns="96656" tIns="48328" rIns="96656" bIns="48328" rtlCol="0" anchor="b"/>
          <a:lstStyle>
            <a:lvl1pPr algn="r">
              <a:defRPr sz="1200"/>
            </a:lvl1pPr>
          </a:lstStyle>
          <a:p>
            <a:fld id="{9CB49D31-0BE5-493E-B435-E05239E2513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9837429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CB49D31-0BE5-493E-B435-E05239E2513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905752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70013" y="1081088"/>
            <a:ext cx="4660900" cy="3495675"/>
          </a:xfrm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vi-VN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370013" y="1081088"/>
            <a:ext cx="4660900" cy="3495675"/>
          </a:xfrm>
          <a:ln/>
        </p:spPr>
      </p:sp>
      <p:sp>
        <p:nvSpPr>
          <p:cNvPr id="890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370013" y="1081088"/>
            <a:ext cx="4660900" cy="3495675"/>
          </a:xfrm>
          <a:ln/>
        </p:spPr>
      </p:sp>
      <p:sp>
        <p:nvSpPr>
          <p:cNvPr id="931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370013" y="1081088"/>
            <a:ext cx="4660900" cy="3495675"/>
          </a:xfrm>
          <a:ln/>
        </p:spPr>
      </p:sp>
      <p:sp>
        <p:nvSpPr>
          <p:cNvPr id="942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CB49D31-0BE5-493E-B435-E05239E2513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910808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Điều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nghiên</a:t>
            </a:r>
            <a:r>
              <a:rPr lang="en-US" baseline="0" dirty="0" smtClean="0"/>
              <a:t>: </a:t>
            </a:r>
            <a:r>
              <a:rPr lang="en-US" dirty="0" err="1" smtClean="0"/>
              <a:t>Từ</a:t>
            </a:r>
            <a:r>
              <a:rPr lang="en-US" baseline="0" dirty="0" smtClean="0"/>
              <a:t> “</a:t>
            </a:r>
            <a:r>
              <a:rPr lang="en-US" baseline="0" dirty="0" err="1" smtClean="0"/>
              <a:t>Có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lẹ</a:t>
            </a:r>
            <a:r>
              <a:rPr lang="en-US" baseline="0" dirty="0" smtClean="0"/>
              <a:t>” </a:t>
            </a:r>
            <a:r>
              <a:rPr lang="en-US" baseline="0" dirty="0" err="1" smtClean="0"/>
              <a:t>của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người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Hà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Tĩnh</a:t>
            </a:r>
            <a:endParaRPr lang="en-US" baseline="0" dirty="0" smtClean="0"/>
          </a:p>
          <a:p>
            <a:r>
              <a:rPr lang="en-US" baseline="0" dirty="0" err="1" smtClean="0"/>
              <a:t>Thầy</a:t>
            </a:r>
            <a:r>
              <a:rPr lang="en-US" baseline="0" dirty="0" smtClean="0"/>
              <a:t> Nam </a:t>
            </a:r>
            <a:r>
              <a:rPr lang="en-US" baseline="0" dirty="0" err="1" smtClean="0"/>
              <a:t>đến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nhà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Cô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Giang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vào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lúc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chập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tối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chồng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đi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công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tác</a:t>
            </a:r>
            <a:r>
              <a:rPr lang="en-US" baseline="0" dirty="0" smtClean="0"/>
              <a:t> =&gt; </a:t>
            </a:r>
            <a:r>
              <a:rPr lang="en-US" baseline="0" dirty="0" err="1" smtClean="0"/>
              <a:t>có</a:t>
            </a:r>
            <a:r>
              <a:rPr lang="en-US" baseline="0" dirty="0" smtClean="0"/>
              <a:t> </a:t>
            </a:r>
            <a:r>
              <a:rPr lang="en-US" baseline="0" dirty="0" err="1" smtClean="0"/>
              <a:t>lẹ</a:t>
            </a:r>
            <a:r>
              <a:rPr lang="en-US" baseline="0" dirty="0" smtClean="0"/>
              <a:t>……</a:t>
            </a:r>
          </a:p>
          <a:p>
            <a:r>
              <a:rPr lang="en-US" baseline="0" dirty="0" err="1" smtClean="0"/>
              <a:t>Thóng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kê</a:t>
            </a:r>
            <a:r>
              <a:rPr lang="en-US" baseline="0" dirty="0" smtClean="0"/>
              <a:t>: </a:t>
            </a:r>
            <a:r>
              <a:rPr lang="en-US" baseline="0" dirty="0" err="1" smtClean="0"/>
              <a:t>Thống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kê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nhu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cầu</a:t>
            </a:r>
            <a:r>
              <a:rPr lang="en-US" baseline="0" dirty="0" smtClean="0"/>
              <a:t>: </a:t>
            </a:r>
            <a:r>
              <a:rPr lang="en-US" baseline="0" dirty="0" err="1" smtClean="0"/>
              <a:t>Có</a:t>
            </a:r>
            <a:r>
              <a:rPr lang="en-US" baseline="0" dirty="0" smtClean="0"/>
              <a:t> </a:t>
            </a:r>
            <a:r>
              <a:rPr lang="en-US" baseline="0" dirty="0" err="1" smtClean="0"/>
              <a:t>mấy</a:t>
            </a:r>
            <a:r>
              <a:rPr lang="en-US" baseline="0" dirty="0" smtClean="0"/>
              <a:t> </a:t>
            </a:r>
            <a:r>
              <a:rPr lang="en-US" baseline="0" dirty="0" err="1" smtClean="0"/>
              <a:t>nhu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cầu</a:t>
            </a:r>
            <a:endParaRPr lang="en-US" baseline="0" dirty="0" smtClean="0"/>
          </a:p>
          <a:p>
            <a:r>
              <a:rPr lang="en-US" baseline="0" dirty="0" err="1" smtClean="0"/>
              <a:t>Dự</a:t>
            </a:r>
            <a:r>
              <a:rPr lang="en-US" baseline="0" dirty="0" smtClean="0"/>
              <a:t> </a:t>
            </a:r>
            <a:r>
              <a:rPr lang="en-US" baseline="0" dirty="0" err="1" smtClean="0"/>
              <a:t>báo</a:t>
            </a:r>
            <a:r>
              <a:rPr lang="en-US" baseline="0" dirty="0" smtClean="0"/>
              <a:t>: </a:t>
            </a:r>
            <a:r>
              <a:rPr lang="en-US" baseline="0" dirty="0" err="1" smtClean="0"/>
              <a:t>Nếu</a:t>
            </a:r>
            <a:r>
              <a:rPr lang="en-US" baseline="0" dirty="0" smtClean="0"/>
              <a:t>…..”</a:t>
            </a:r>
          </a:p>
          <a:p>
            <a:r>
              <a:rPr lang="en-US" baseline="0" dirty="0" err="1" smtClean="0"/>
              <a:t>Giải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pháp</a:t>
            </a:r>
            <a:r>
              <a:rPr lang="en-US" baseline="0" dirty="0" smtClean="0"/>
              <a:t>: </a:t>
            </a:r>
            <a:r>
              <a:rPr lang="en-US" baseline="0" dirty="0" err="1" smtClean="0"/>
              <a:t>không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có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giải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pháp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thì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không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có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kết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quả</a:t>
            </a:r>
            <a:endParaRPr lang="en-US" baseline="0" dirty="0" smtClean="0"/>
          </a:p>
          <a:p>
            <a:r>
              <a:rPr lang="en-US" baseline="0" dirty="0" err="1" smtClean="0"/>
              <a:t>Làm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gì</a:t>
            </a:r>
            <a:r>
              <a:rPr lang="en-US" baseline="0" dirty="0" smtClean="0"/>
              <a:t>?</a:t>
            </a:r>
          </a:p>
          <a:p>
            <a:r>
              <a:rPr lang="en-US" baseline="0" dirty="0" err="1" smtClean="0"/>
              <a:t>Phát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triển</a:t>
            </a:r>
            <a:r>
              <a:rPr lang="en-US" baseline="0" dirty="0" smtClean="0"/>
              <a:t>: </a:t>
            </a:r>
            <a:r>
              <a:rPr lang="en-US" baseline="0" dirty="0" err="1" smtClean="0"/>
              <a:t>Khi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điều</a:t>
            </a:r>
            <a:r>
              <a:rPr lang="en-US" baseline="0" dirty="0" smtClean="0"/>
              <a:t> </a:t>
            </a:r>
            <a:r>
              <a:rPr lang="en-US" baseline="0" dirty="0" err="1" smtClean="0"/>
              <a:t>kiện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phát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triên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thì</a:t>
            </a:r>
            <a:r>
              <a:rPr lang="en-US" baseline="0" dirty="0" smtClean="0"/>
              <a:t> </a:t>
            </a:r>
            <a:r>
              <a:rPr lang="en-US" baseline="0" dirty="0" err="1" smtClean="0"/>
              <a:t>giải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pháp</a:t>
            </a:r>
            <a:r>
              <a:rPr lang="en-US" baseline="0" dirty="0" smtClean="0"/>
              <a:t> </a:t>
            </a:r>
            <a:r>
              <a:rPr lang="en-US" baseline="0" dirty="0" err="1" smtClean="0"/>
              <a:t>phát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triển</a:t>
            </a:r>
            <a:endParaRPr lang="en-US" baseline="0" dirty="0" smtClean="0"/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CB49D31-0BE5-493E-B435-E05239E2513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910808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CB49D31-0BE5-493E-B435-E05239E2513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910808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CB49D31-0BE5-493E-B435-E05239E2513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910808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CB49D31-0BE5-493E-B435-E05239E2513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910808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80000"/>
              </a:lnSpc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23CDA33-8016-499F-A8FE-62D5F64AD9DE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9675" y="903288"/>
            <a:ext cx="4899025" cy="3673475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68868" y="4205526"/>
            <a:ext cx="6024880" cy="4612243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04925" y="744538"/>
            <a:ext cx="4759325" cy="3568700"/>
          </a:xfrm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03945" y="4538637"/>
            <a:ext cx="5354370" cy="4538636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1" tIns="45715" rIns="91431" bIns="45715"/>
          <a:lstStyle/>
          <a:p>
            <a:endParaRPr lang="vi-VN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86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5250" y="762000"/>
            <a:ext cx="8953500" cy="5257800"/>
          </a:xfrm>
        </p:spPr>
        <p:txBody>
          <a:bodyPr/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086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6019800"/>
            <a:ext cx="6934200" cy="609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b="1" i="1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.VnArial" pitchFamily="34" charset="0"/>
              </a:defRPr>
            </a:lvl1pPr>
          </a:lstStyle>
          <a:p>
            <a:pPr>
              <a:defRPr/>
            </a:pPr>
            <a:fld id="{42553686-720E-4110-8713-B8CCE320C9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77111410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745E5A-5A83-4536-9A79-F5D7E4924A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65805041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75450" y="133350"/>
            <a:ext cx="2197100" cy="6572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9388" y="133350"/>
            <a:ext cx="6443662" cy="6572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8C8C5E-EE52-4610-B656-EA594A21EF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16538959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211138" y="1143000"/>
            <a:ext cx="8793162" cy="1588"/>
          </a:xfrm>
          <a:prstGeom prst="line">
            <a:avLst/>
          </a:prstGeom>
          <a:noFill/>
          <a:ln w="57150" cmpd="thickThin">
            <a:solidFill>
              <a:srgbClr val="0066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  <a:latin typeface=".Vn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2C690D-AA4D-4570-B450-7E28303480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579824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2CCBDC-DA12-4A97-AE4B-8D51CEE1F9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48596452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9388" y="1282700"/>
            <a:ext cx="4319587" cy="5422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1375" y="1282700"/>
            <a:ext cx="4321175" cy="5422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4E6EA1-0914-41E1-8E10-2DF3EDC854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31697069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B6A8AA-2F76-487A-9C0D-3D7139CD8C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41436336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BB87A-FE75-4EAD-8F9E-079A0FDA6B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45851107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2AB3CC-A62D-49FA-83FC-206DD9E09E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66869495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F639A0-9836-4BE9-86D4-ED9EA96041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52787400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vi-VN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60A1E-FE29-4533-8CE2-56EF1CF4DE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50680380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rgbClr val="CCFFFF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03263" y="133350"/>
            <a:ext cx="8212137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1282700"/>
            <a:ext cx="8793162" cy="542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075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13550" y="6477000"/>
            <a:ext cx="21558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0066"/>
                </a:solidFill>
                <a:latin typeface="+mn-lt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C0C483E9-8640-458C-8FBA-E0DF5FC1DB45}" type="slidenum">
              <a:rPr lang="en-US"/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1029" name="Line 7"/>
          <p:cNvSpPr>
            <a:spLocks noChangeShapeType="1"/>
          </p:cNvSpPr>
          <p:nvPr/>
        </p:nvSpPr>
        <p:spPr bwMode="auto">
          <a:xfrm>
            <a:off x="211138" y="1143000"/>
            <a:ext cx="8793162" cy="1588"/>
          </a:xfrm>
          <a:prstGeom prst="line">
            <a:avLst/>
          </a:prstGeom>
          <a:noFill/>
          <a:ln w="57150" cmpd="thickThin">
            <a:solidFill>
              <a:srgbClr val="0066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000000"/>
              </a:solidFill>
              <a:latin typeface=".VnArial" pitchFamily="34" charset="0"/>
            </a:endParaRPr>
          </a:p>
        </p:txBody>
      </p:sp>
      <p:pic>
        <p:nvPicPr>
          <p:cNvPr id="1030" name="Picture 19" descr="logo%20TV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275" y="109538"/>
            <a:ext cx="1177925" cy="881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Box 6"/>
          <p:cNvSpPr txBox="1">
            <a:spLocks noChangeArrowheads="1"/>
          </p:cNvSpPr>
          <p:nvPr/>
        </p:nvSpPr>
        <p:spPr bwMode="auto">
          <a:xfrm>
            <a:off x="142875" y="6457950"/>
            <a:ext cx="50720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.VnArial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.VnArial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.VnArial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.VnArial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.Vn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Arial" pitchFamily="34" charset="0"/>
              </a:defRPr>
            </a:lvl9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000" b="1" i="1" smtClean="0">
                <a:solidFill>
                  <a:srgbClr val="0000CC"/>
                </a:solidFill>
              </a:rPr>
              <a:t>http://www.tamviet.edu.vn</a:t>
            </a:r>
            <a:endParaRPr lang="vi-VN" sz="2000" b="1" i="1" smtClean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45040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/>
  <p:hf hdr="0" ftr="0" dt="0"/>
  <p:txStyles>
    <p:titleStyle>
      <a:lvl1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 b="1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 b="1">
          <a:solidFill>
            <a:srgbClr val="000066"/>
          </a:solidFill>
          <a:latin typeface="Arial" charset="0"/>
        </a:defRPr>
      </a:lvl2pPr>
      <a:lvl3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 b="1">
          <a:solidFill>
            <a:srgbClr val="000066"/>
          </a:solidFill>
          <a:latin typeface="Arial" charset="0"/>
        </a:defRPr>
      </a:lvl3pPr>
      <a:lvl4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 b="1">
          <a:solidFill>
            <a:srgbClr val="000066"/>
          </a:solidFill>
          <a:latin typeface="Arial" charset="0"/>
        </a:defRPr>
      </a:lvl4pPr>
      <a:lvl5pPr algn="ct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 b="1">
          <a:solidFill>
            <a:srgbClr val="000066"/>
          </a:solidFill>
          <a:latin typeface="Arial" charset="0"/>
        </a:defRPr>
      </a:lvl5pPr>
      <a:lvl6pPr marL="457200" algn="ctr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400" b="1">
          <a:solidFill>
            <a:srgbClr val="000066"/>
          </a:solidFill>
          <a:latin typeface="Arial" charset="0"/>
        </a:defRPr>
      </a:lvl6pPr>
      <a:lvl7pPr marL="914400" algn="ctr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400" b="1">
          <a:solidFill>
            <a:srgbClr val="000066"/>
          </a:solidFill>
          <a:latin typeface="Arial" charset="0"/>
        </a:defRPr>
      </a:lvl7pPr>
      <a:lvl8pPr marL="1371600" algn="ctr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400" b="1">
          <a:solidFill>
            <a:srgbClr val="000066"/>
          </a:solidFill>
          <a:latin typeface="Arial" charset="0"/>
        </a:defRPr>
      </a:lvl8pPr>
      <a:lvl9pPr marL="1828800" algn="ctr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400" b="1">
          <a:solidFill>
            <a:srgbClr val="000066"/>
          </a:solidFill>
          <a:latin typeface="Arial" charset="0"/>
        </a:defRPr>
      </a:lvl9pPr>
    </p:titleStyle>
    <p:bodyStyle>
      <a:lvl1pPr marL="400050" indent="-4000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ü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80010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3000">
          <a:solidFill>
            <a:srgbClr val="0000CC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rgbClr val="006600"/>
          </a:solidFill>
          <a:latin typeface="+mn-lt"/>
        </a:defRPr>
      </a:lvl3pPr>
      <a:lvl4pPr marL="14859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600">
          <a:solidFill>
            <a:srgbClr val="000066"/>
          </a:solidFill>
          <a:latin typeface="+mn-lt"/>
        </a:defRPr>
      </a:lvl4pPr>
      <a:lvl5pPr marL="1828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</a:defRPr>
      </a:lvl5pPr>
      <a:lvl6pPr marL="2286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</a:defRPr>
      </a:lvl6pPr>
      <a:lvl7pPr marL="2743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</a:defRPr>
      </a:lvl7pPr>
      <a:lvl8pPr marL="32004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</a:defRPr>
      </a:lvl8pPr>
      <a:lvl9pPr marL="3657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gif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99A0F0-B8A8-47C4-832B-FFF22A5591ED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7170" name="Picture 2" descr="C:\Users\User\Desktop\flower_073.gif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381000" y="-257175"/>
            <a:ext cx="6019800" cy="6734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3276600" y="228600"/>
            <a:ext cx="5562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008000"/>
                </a:solidFill>
              </a:rPr>
              <a:t>ỦY BAN NHÂN DÂN TỈNH HÀ TĨNH</a:t>
            </a:r>
          </a:p>
          <a:p>
            <a:pPr algn="ctr"/>
            <a:r>
              <a:rPr lang="en-US" sz="2000" b="1" dirty="0" smtClean="0">
                <a:solidFill>
                  <a:srgbClr val="008000"/>
                </a:solidFill>
              </a:rPr>
              <a:t>VĂN </a:t>
            </a:r>
            <a:r>
              <a:rPr lang="en-US" sz="2000" b="1" dirty="0">
                <a:solidFill>
                  <a:srgbClr val="008000"/>
                </a:solidFill>
              </a:rPr>
              <a:t>PHÒNG ĐIỀU PHỐI NÔNG THÔN MỚI </a:t>
            </a:r>
            <a:br>
              <a:rPr lang="en-US" sz="2000" b="1" dirty="0">
                <a:solidFill>
                  <a:srgbClr val="008000"/>
                </a:solidFill>
              </a:rPr>
            </a:br>
            <a:endParaRPr lang="en-US" sz="2400" b="1" dirty="0">
              <a:solidFill>
                <a:srgbClr val="008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962400" y="1993358"/>
            <a:ext cx="518160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>
                <a:solidFill>
                  <a:srgbClr val="002060"/>
                </a:solidFill>
              </a:rPr>
              <a:t>KỸ NĂNG TƯ VẤN </a:t>
            </a:r>
            <a:endParaRPr lang="en-US" sz="4400" b="1" dirty="0" smtClean="0">
              <a:solidFill>
                <a:srgbClr val="002060"/>
              </a:solidFill>
            </a:endParaRPr>
          </a:p>
          <a:p>
            <a:r>
              <a:rPr lang="en-US" sz="4400" b="1" dirty="0" smtClean="0">
                <a:solidFill>
                  <a:srgbClr val="FF0000"/>
                </a:solidFill>
              </a:rPr>
              <a:t>&amp;</a:t>
            </a:r>
            <a:r>
              <a:rPr lang="en-US" sz="4400" b="1" dirty="0" smtClean="0">
                <a:solidFill>
                  <a:srgbClr val="002060"/>
                </a:solidFill>
              </a:rPr>
              <a:t> </a:t>
            </a:r>
            <a:r>
              <a:rPr lang="en-US" sz="4400" b="1" dirty="0" smtClean="0">
                <a:solidFill>
                  <a:srgbClr val="7030A0"/>
                </a:solidFill>
              </a:rPr>
              <a:t>PHONG CÁCH GIAO TIẾP TRONG HOẠT ĐỘNG TƯ VẤN</a:t>
            </a:r>
            <a:endParaRPr lang="en-US" sz="4400" b="1" dirty="0">
              <a:solidFill>
                <a:srgbClr val="7030A0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5029200" y="864136"/>
            <a:ext cx="1981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343400" y="5715000"/>
            <a:ext cx="434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err="1">
                <a:solidFill>
                  <a:srgbClr val="339933"/>
                </a:solidFill>
                <a:latin typeface="AR DECODE" pitchFamily="2" charset="0"/>
              </a:rPr>
              <a:t>T</a:t>
            </a:r>
            <a:r>
              <a:rPr lang="en-US" sz="4800" b="1" dirty="0" err="1" smtClean="0">
                <a:solidFill>
                  <a:srgbClr val="339933"/>
                </a:solidFill>
                <a:latin typeface="AR DECODE" pitchFamily="2" charset="0"/>
              </a:rPr>
              <a:t>háng</a:t>
            </a:r>
            <a:r>
              <a:rPr lang="en-US" sz="4800" b="1" dirty="0" smtClean="0">
                <a:solidFill>
                  <a:srgbClr val="339933"/>
                </a:solidFill>
                <a:latin typeface="AR DECODE" pitchFamily="2" charset="0"/>
              </a:rPr>
              <a:t> 8/2015</a:t>
            </a:r>
            <a:endParaRPr lang="en-US" sz="4800" b="1" dirty="0">
              <a:solidFill>
                <a:srgbClr val="339933"/>
              </a:solidFill>
              <a:latin typeface="AR DECOD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564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3" descr="C:\Users\User\Desktop\images (3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5425" y="3663950"/>
            <a:ext cx="3241675" cy="247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loud Callout 1"/>
          <p:cNvSpPr/>
          <p:nvPr/>
        </p:nvSpPr>
        <p:spPr>
          <a:xfrm>
            <a:off x="2990850" y="439738"/>
            <a:ext cx="5695950" cy="3224212"/>
          </a:xfrm>
          <a:prstGeom prst="cloud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7652" name="TextBox 2"/>
          <p:cNvSpPr txBox="1">
            <a:spLocks noChangeArrowheads="1"/>
          </p:cNvSpPr>
          <p:nvPr/>
        </p:nvSpPr>
        <p:spPr bwMode="auto">
          <a:xfrm>
            <a:off x="3812801" y="990015"/>
            <a:ext cx="4132263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4400" dirty="0" err="1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Dừng</a:t>
            </a:r>
            <a:r>
              <a:rPr lang="en-US" sz="4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, </a:t>
            </a:r>
            <a:r>
              <a:rPr lang="en-US" sz="4400" dirty="0" err="1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4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dirty="0" err="1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4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chép</a:t>
            </a:r>
            <a:r>
              <a:rPr lang="en-US" sz="4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4400" dirty="0" err="1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4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4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4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en-US" sz="4400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7957254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99A0F0-B8A8-47C4-832B-FFF22A5591ED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76768" y="1752600"/>
            <a:ext cx="72811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8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 BERKLEY" pitchFamily="2" charset="0"/>
              </a:rPr>
              <a:t>KỸ NĂNG HỖ TRỢ</a:t>
            </a:r>
            <a:endParaRPr lang="en-U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80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 BERKLEY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7350650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SỬ DỤNG 5W/1H </a:t>
            </a:r>
            <a:b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 TƯ VẤN CHÍNH SÁCH</a:t>
            </a:r>
            <a:endParaRPr lang="en-US" sz="4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52400" y="1295400"/>
            <a:ext cx="8991600" cy="4525963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What: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dự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mô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When: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…)</a:t>
            </a:r>
          </a:p>
          <a:p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Where: Ở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đâu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dự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mô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đâu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đâu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…)</a:t>
            </a:r>
          </a:p>
          <a:p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Who: Ai? (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Why: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dự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mô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sách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 ở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địa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…)</a:t>
            </a:r>
          </a:p>
          <a:p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How: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kế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hoạch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5775165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99A0F0-B8A8-47C4-832B-FFF22A5591ED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1026" name="Picture 2" descr="C:\Users\User\Desktop\image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341" y="-2611"/>
            <a:ext cx="9149676" cy="6701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295400" y="1752600"/>
            <a:ext cx="6120586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15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8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 BERKLEY" pitchFamily="2" charset="0"/>
              </a:rPr>
              <a:t>Lắng</a:t>
            </a:r>
            <a:r>
              <a:rPr lang="en-US" sz="115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8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 BERKLEY" pitchFamily="2" charset="0"/>
              </a:rPr>
              <a:t> </a:t>
            </a:r>
            <a:r>
              <a:rPr lang="en-US" sz="115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8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 BERKLEY" pitchFamily="2" charset="0"/>
              </a:rPr>
              <a:t>nghe</a:t>
            </a:r>
            <a:endParaRPr lang="en-US" sz="115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8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AR BERKLEY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3943678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50B789D-0221-4CE5-BE4F-91692DA4F7DC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0" y="228600"/>
            <a:ext cx="9144000" cy="769441"/>
          </a:xfrm>
          <a:prstGeom prst="rect">
            <a:avLst/>
          </a:prstGeom>
          <a:noFill/>
          <a:effectLst>
            <a:outerShdw dist="38100" dir="1200000" algn="tl" rotWithShape="0">
              <a:prstClr val="black">
                <a:alpha val="70000"/>
              </a:prstClr>
            </a:outerShdw>
          </a:effectLst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400" b="1" dirty="0">
                <a:solidFill>
                  <a:srgbClr val="008000"/>
                </a:solidFill>
                <a:effectLst>
                  <a:reflection blurRad="6350" stA="55000" endA="300" endPos="45500" dir="5400000" sy="-100000" algn="bl" rotWithShape="0"/>
                </a:effectLst>
                <a:latin typeface="Arial" pitchFamily="34" charset="0"/>
                <a:cs typeface="Arial" pitchFamily="34" charset="0"/>
              </a:rPr>
              <a:t>Chu </a:t>
            </a:r>
            <a:r>
              <a:rPr lang="en-US" sz="4400" b="1" dirty="0" err="1">
                <a:solidFill>
                  <a:srgbClr val="008000"/>
                </a:solidFill>
                <a:effectLst>
                  <a:reflection blurRad="6350" stA="55000" endA="300" endPos="45500" dir="5400000" sy="-100000" algn="bl" rotWithShape="0"/>
                </a:effectLst>
                <a:latin typeface="Arial" pitchFamily="34" charset="0"/>
                <a:cs typeface="Arial" pitchFamily="34" charset="0"/>
              </a:rPr>
              <a:t>trình</a:t>
            </a:r>
            <a:r>
              <a:rPr lang="en-US" sz="4400" b="1" dirty="0">
                <a:solidFill>
                  <a:srgbClr val="008000"/>
                </a:solidFill>
                <a:effectLst>
                  <a:reflection blurRad="6350" stA="55000" endA="300" endPos="45500" dir="5400000" sy="-100000" algn="bl" rotWithShape="0"/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008000"/>
                </a:solidFill>
                <a:effectLst>
                  <a:reflection blurRad="6350" stA="55000" endA="300" endPos="45500" dir="5400000" sy="-100000" algn="bl" rotWithShape="0"/>
                </a:effectLst>
                <a:latin typeface="Arial" pitchFamily="34" charset="0"/>
                <a:cs typeface="Arial" pitchFamily="34" charset="0"/>
              </a:rPr>
              <a:t>lắng</a:t>
            </a:r>
            <a:r>
              <a:rPr lang="en-US" sz="4400" b="1" dirty="0">
                <a:solidFill>
                  <a:srgbClr val="008000"/>
                </a:solidFill>
                <a:effectLst>
                  <a:reflection blurRad="6350" stA="55000" endA="300" endPos="45500" dir="5400000" sy="-100000" algn="bl" rotWithShape="0"/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n-US" sz="4400" b="1" dirty="0" err="1">
                <a:solidFill>
                  <a:srgbClr val="008000"/>
                </a:solidFill>
                <a:effectLst>
                  <a:reflection blurRad="6350" stA="55000" endA="300" endPos="45500" dir="5400000" sy="-100000" algn="bl" rotWithShape="0"/>
                </a:effectLst>
                <a:latin typeface="Arial" pitchFamily="34" charset="0"/>
                <a:cs typeface="Arial" pitchFamily="34" charset="0"/>
              </a:rPr>
              <a:t>nghe</a:t>
            </a:r>
            <a:endParaRPr lang="en-US" sz="4400" b="1" dirty="0">
              <a:solidFill>
                <a:srgbClr val="008000"/>
              </a:solidFill>
              <a:effectLst>
                <a:reflection blurRad="6350" stA="55000" endA="300" endPos="45500" dir="5400000" sy="-10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5257800" y="5943600"/>
            <a:ext cx="32004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600" b="1" dirty="0" err="1">
                <a:solidFill>
                  <a:srgbClr val="FF0000"/>
                </a:solidFill>
              </a:rPr>
              <a:t>G</a:t>
            </a:r>
            <a:r>
              <a:rPr lang="en-US" sz="2800" b="1" dirty="0" err="1"/>
              <a:t>hi</a:t>
            </a:r>
            <a:r>
              <a:rPr lang="en-US" sz="2800" b="1" dirty="0"/>
              <a:t> </a:t>
            </a:r>
            <a:r>
              <a:rPr lang="en-US" sz="2800" b="1" dirty="0" err="1" smtClean="0"/>
              <a:t>nhớ</a:t>
            </a:r>
            <a:r>
              <a:rPr lang="en-US" sz="2800" b="1" dirty="0" smtClean="0"/>
              <a:t>: </a:t>
            </a:r>
            <a:r>
              <a:rPr lang="en-US" sz="2800" b="1" dirty="0" err="1" smtClean="0"/>
              <a:t>Ghi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lại</a:t>
            </a:r>
            <a:endParaRPr lang="en-US" sz="2800" b="1" dirty="0"/>
          </a:p>
        </p:txBody>
      </p: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228600" y="2311400"/>
            <a:ext cx="21336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600" b="1" dirty="0" err="1">
                <a:solidFill>
                  <a:srgbClr val="FF0000"/>
                </a:solidFill>
              </a:rPr>
              <a:t>P</a:t>
            </a:r>
            <a:r>
              <a:rPr lang="en-US" sz="2800" b="1" dirty="0" err="1"/>
              <a:t>hát</a:t>
            </a:r>
            <a:r>
              <a:rPr lang="en-US" sz="2800" b="1" dirty="0"/>
              <a:t> </a:t>
            </a:r>
            <a:r>
              <a:rPr lang="en-US" sz="2800" b="1" dirty="0" err="1" smtClean="0"/>
              <a:t>triển</a:t>
            </a:r>
            <a:r>
              <a:rPr lang="en-US" sz="2800" b="1" dirty="0" smtClean="0"/>
              <a:t>:</a:t>
            </a:r>
          </a:p>
          <a:p>
            <a:pPr eaLnBrk="1" hangingPunct="1"/>
            <a:r>
              <a:rPr lang="en-US" sz="2800" b="1" dirty="0" err="1" smtClean="0"/>
              <a:t>Dặn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dò</a:t>
            </a:r>
            <a:r>
              <a:rPr lang="en-US" sz="2800" b="1" dirty="0" smtClean="0"/>
              <a:t>…</a:t>
            </a:r>
            <a:endParaRPr lang="en-US" sz="2800" b="1" dirty="0"/>
          </a:p>
        </p:txBody>
      </p:sp>
      <p:sp>
        <p:nvSpPr>
          <p:cNvPr id="51" name="TextBox 50"/>
          <p:cNvSpPr txBox="1">
            <a:spLocks noChangeArrowheads="1"/>
          </p:cNvSpPr>
          <p:nvPr/>
        </p:nvSpPr>
        <p:spPr bwMode="auto">
          <a:xfrm>
            <a:off x="609600" y="4572000"/>
            <a:ext cx="2133600" cy="1508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600" b="1" dirty="0" err="1">
                <a:solidFill>
                  <a:srgbClr val="FF0000"/>
                </a:solidFill>
              </a:rPr>
              <a:t>H</a:t>
            </a:r>
            <a:r>
              <a:rPr lang="en-US" sz="2800" b="1" dirty="0" err="1"/>
              <a:t>ồi</a:t>
            </a:r>
            <a:r>
              <a:rPr lang="en-US" sz="2800" b="1" dirty="0"/>
              <a:t> </a:t>
            </a:r>
            <a:r>
              <a:rPr lang="en-US" sz="2800" b="1" dirty="0" err="1" smtClean="0"/>
              <a:t>đáp</a:t>
            </a:r>
            <a:r>
              <a:rPr lang="en-US" sz="2800" b="1" dirty="0" smtClean="0"/>
              <a:t>:</a:t>
            </a:r>
          </a:p>
          <a:p>
            <a:pPr eaLnBrk="1" hangingPunct="1"/>
            <a:r>
              <a:rPr lang="en-US" sz="2800" b="1" dirty="0" err="1" smtClean="0"/>
              <a:t>Hỏi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thêm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để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làm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rõ</a:t>
            </a:r>
            <a:endParaRPr lang="en-US" sz="2800" b="1" dirty="0"/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4321175" y="1295400"/>
            <a:ext cx="423863" cy="423863"/>
          </a:xfrm>
          <a:prstGeom prst="ellipse">
            <a:avLst/>
          </a:prstGeom>
          <a:solidFill>
            <a:schemeClr val="accent1"/>
          </a:solidFill>
          <a:ln w="38100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715000" y="917476"/>
            <a:ext cx="3445669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600" b="1" dirty="0" err="1">
                <a:solidFill>
                  <a:srgbClr val="FF0000"/>
                </a:solidFill>
              </a:rPr>
              <a:t>T</a:t>
            </a:r>
            <a:r>
              <a:rPr lang="en-US" sz="2800" b="1" dirty="0" err="1"/>
              <a:t>ập</a:t>
            </a:r>
            <a:r>
              <a:rPr lang="en-US" sz="2800" b="1" dirty="0"/>
              <a:t> </a:t>
            </a:r>
            <a:r>
              <a:rPr lang="en-US" sz="2800" b="1" dirty="0" err="1" smtClean="0"/>
              <a:t>trung</a:t>
            </a:r>
            <a:r>
              <a:rPr lang="en-US" sz="2800" b="1" dirty="0" smtClean="0"/>
              <a:t>: Ý </a:t>
            </a:r>
            <a:r>
              <a:rPr lang="en-US" sz="2800" b="1" dirty="0" err="1" smtClean="0"/>
              <a:t>thức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tư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thế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mắt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nhìn</a:t>
            </a:r>
            <a:endParaRPr lang="en-US" sz="2800" b="1" dirty="0"/>
          </a:p>
        </p:txBody>
      </p:sp>
      <p:cxnSp>
        <p:nvCxnSpPr>
          <p:cNvPr id="13" name="Straight Arrow Connector 12"/>
          <p:cNvCxnSpPr>
            <a:cxnSpLocks noChangeShapeType="1"/>
            <a:stCxn id="5" idx="6"/>
            <a:endCxn id="17" idx="1"/>
          </p:cNvCxnSpPr>
          <p:nvPr/>
        </p:nvCxnSpPr>
        <p:spPr bwMode="auto">
          <a:xfrm>
            <a:off x="4745038" y="1507332"/>
            <a:ext cx="2025016" cy="993141"/>
          </a:xfrm>
          <a:prstGeom prst="straightConnector1">
            <a:avLst/>
          </a:prstGeom>
          <a:noFill/>
          <a:ln w="762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17" name="Oval 16"/>
          <p:cNvSpPr>
            <a:spLocks noChangeArrowheads="1"/>
          </p:cNvSpPr>
          <p:nvPr/>
        </p:nvSpPr>
        <p:spPr bwMode="auto">
          <a:xfrm>
            <a:off x="6707981" y="2438400"/>
            <a:ext cx="423863" cy="423863"/>
          </a:xfrm>
          <a:prstGeom prst="ellipse">
            <a:avLst/>
          </a:prstGeom>
          <a:solidFill>
            <a:schemeClr val="accent1"/>
          </a:solidFill>
          <a:ln w="38100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sp>
        <p:nvSpPr>
          <p:cNvPr id="19" name="Oval 18"/>
          <p:cNvSpPr>
            <a:spLocks noChangeArrowheads="1"/>
          </p:cNvSpPr>
          <p:nvPr/>
        </p:nvSpPr>
        <p:spPr bwMode="auto">
          <a:xfrm>
            <a:off x="6858000" y="4681538"/>
            <a:ext cx="423863" cy="423862"/>
          </a:xfrm>
          <a:prstGeom prst="ellipse">
            <a:avLst/>
          </a:prstGeom>
          <a:solidFill>
            <a:schemeClr val="accent1"/>
          </a:solidFill>
          <a:ln w="38100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cxnSp>
        <p:nvCxnSpPr>
          <p:cNvPr id="20" name="Straight Arrow Connector 19"/>
          <p:cNvCxnSpPr>
            <a:cxnSpLocks noChangeShapeType="1"/>
          </p:cNvCxnSpPr>
          <p:nvPr/>
        </p:nvCxnSpPr>
        <p:spPr bwMode="auto">
          <a:xfrm>
            <a:off x="6919914" y="2881313"/>
            <a:ext cx="0" cy="1781175"/>
          </a:xfrm>
          <a:prstGeom prst="straightConnector1">
            <a:avLst/>
          </a:prstGeom>
          <a:noFill/>
          <a:ln w="762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23" name="Oval 22"/>
          <p:cNvSpPr>
            <a:spLocks noChangeArrowheads="1"/>
          </p:cNvSpPr>
          <p:nvPr/>
        </p:nvSpPr>
        <p:spPr bwMode="auto">
          <a:xfrm>
            <a:off x="4343400" y="5976938"/>
            <a:ext cx="423863" cy="425450"/>
          </a:xfrm>
          <a:prstGeom prst="ellipse">
            <a:avLst/>
          </a:prstGeom>
          <a:solidFill>
            <a:schemeClr val="accent1"/>
          </a:solidFill>
          <a:ln w="38100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cxnSp>
        <p:nvCxnSpPr>
          <p:cNvPr id="24" name="Straight Arrow Connector 23"/>
          <p:cNvCxnSpPr>
            <a:cxnSpLocks noChangeShapeType="1"/>
            <a:stCxn id="19" idx="3"/>
            <a:endCxn id="23" idx="6"/>
          </p:cNvCxnSpPr>
          <p:nvPr/>
        </p:nvCxnSpPr>
        <p:spPr bwMode="auto">
          <a:xfrm flipH="1">
            <a:off x="4786313" y="5062538"/>
            <a:ext cx="2133600" cy="1127125"/>
          </a:xfrm>
          <a:prstGeom prst="straightConnector1">
            <a:avLst/>
          </a:prstGeom>
          <a:noFill/>
          <a:ln w="762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29" name="Oval 28"/>
          <p:cNvSpPr>
            <a:spLocks noChangeArrowheads="1"/>
          </p:cNvSpPr>
          <p:nvPr/>
        </p:nvSpPr>
        <p:spPr bwMode="auto">
          <a:xfrm>
            <a:off x="2168525" y="4681538"/>
            <a:ext cx="422275" cy="423862"/>
          </a:xfrm>
          <a:prstGeom prst="ellipse">
            <a:avLst/>
          </a:prstGeom>
          <a:solidFill>
            <a:schemeClr val="accent1"/>
          </a:solidFill>
          <a:ln w="38100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cxnSp>
        <p:nvCxnSpPr>
          <p:cNvPr id="30" name="Straight Arrow Connector 29"/>
          <p:cNvCxnSpPr>
            <a:cxnSpLocks noChangeShapeType="1"/>
            <a:stCxn id="23" idx="2"/>
            <a:endCxn id="29" idx="5"/>
          </p:cNvCxnSpPr>
          <p:nvPr/>
        </p:nvCxnSpPr>
        <p:spPr bwMode="auto">
          <a:xfrm flipH="1" flipV="1">
            <a:off x="2528888" y="5062538"/>
            <a:ext cx="1795462" cy="1127125"/>
          </a:xfrm>
          <a:prstGeom prst="straightConnector1">
            <a:avLst/>
          </a:prstGeom>
          <a:noFill/>
          <a:ln w="762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36" name="Oval 35"/>
          <p:cNvSpPr>
            <a:spLocks noChangeArrowheads="1"/>
          </p:cNvSpPr>
          <p:nvPr/>
        </p:nvSpPr>
        <p:spPr bwMode="auto">
          <a:xfrm>
            <a:off x="2133600" y="2438400"/>
            <a:ext cx="423863" cy="423863"/>
          </a:xfrm>
          <a:prstGeom prst="ellipse">
            <a:avLst/>
          </a:prstGeom>
          <a:solidFill>
            <a:schemeClr val="accent1"/>
          </a:solidFill>
          <a:ln w="38100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>
              <a:latin typeface="Calibri" pitchFamily="34" charset="0"/>
            </a:endParaRPr>
          </a:p>
        </p:txBody>
      </p:sp>
      <p:cxnSp>
        <p:nvCxnSpPr>
          <p:cNvPr id="37" name="Straight Arrow Connector 36"/>
          <p:cNvCxnSpPr>
            <a:cxnSpLocks noChangeShapeType="1"/>
            <a:stCxn id="29" idx="0"/>
            <a:endCxn id="36" idx="4"/>
          </p:cNvCxnSpPr>
          <p:nvPr/>
        </p:nvCxnSpPr>
        <p:spPr bwMode="auto">
          <a:xfrm flipH="1" flipV="1">
            <a:off x="2346325" y="2881313"/>
            <a:ext cx="33338" cy="1781175"/>
          </a:xfrm>
          <a:prstGeom prst="straightConnector1">
            <a:avLst/>
          </a:prstGeom>
          <a:noFill/>
          <a:ln w="762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40" name="Straight Arrow Connector 39"/>
          <p:cNvCxnSpPr>
            <a:cxnSpLocks noChangeShapeType="1"/>
            <a:stCxn id="36" idx="7"/>
            <a:endCxn id="5" idx="2"/>
          </p:cNvCxnSpPr>
          <p:nvPr/>
        </p:nvCxnSpPr>
        <p:spPr bwMode="auto">
          <a:xfrm flipV="1">
            <a:off x="2495550" y="1508125"/>
            <a:ext cx="1806575" cy="973138"/>
          </a:xfrm>
          <a:prstGeom prst="straightConnector1">
            <a:avLst/>
          </a:prstGeom>
          <a:noFill/>
          <a:ln w="7620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46" name="Explosion 2 45"/>
          <p:cNvSpPr/>
          <p:nvPr/>
        </p:nvSpPr>
        <p:spPr>
          <a:xfrm>
            <a:off x="2971800" y="2057400"/>
            <a:ext cx="3505200" cy="3352800"/>
          </a:xfrm>
          <a:prstGeom prst="irregularSeal2">
            <a:avLst/>
          </a:prstGeom>
          <a:solidFill>
            <a:srgbClr val="92D050"/>
          </a:solidFill>
          <a:ln w="28575">
            <a:solidFill>
              <a:srgbClr val="FF0000"/>
            </a:solidFill>
          </a:ln>
        </p:spPr>
        <p:txBody>
          <a:bodyPr wrap="none" anchor="ctr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  <a:cs typeface="+mn-cs"/>
            </a:endParaRPr>
          </a:p>
        </p:txBody>
      </p:sp>
      <p:sp>
        <p:nvSpPr>
          <p:cNvPr id="47" name="TextBox 83"/>
          <p:cNvSpPr txBox="1">
            <a:spLocks noChangeArrowheads="1"/>
          </p:cNvSpPr>
          <p:nvPr/>
        </p:nvSpPr>
        <p:spPr bwMode="auto">
          <a:xfrm>
            <a:off x="3581400" y="3200400"/>
            <a:ext cx="21336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2400" b="1">
                <a:solidFill>
                  <a:srgbClr val="FF0000"/>
                </a:solidFill>
              </a:rPr>
              <a:t>Mong muốn thấu hiểu</a:t>
            </a:r>
          </a:p>
        </p:txBody>
      </p: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7131844" y="2387599"/>
            <a:ext cx="2133600" cy="1508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600" b="1" dirty="0" err="1">
                <a:solidFill>
                  <a:srgbClr val="FF0000"/>
                </a:solidFill>
              </a:rPr>
              <a:t>T</a:t>
            </a:r>
            <a:r>
              <a:rPr lang="en-US" sz="2800" b="1" dirty="0" err="1"/>
              <a:t>ham</a:t>
            </a:r>
            <a:r>
              <a:rPr lang="en-US" sz="2800" b="1" dirty="0"/>
              <a:t> </a:t>
            </a:r>
            <a:r>
              <a:rPr lang="en-US" sz="2800" b="1" dirty="0" err="1" smtClean="0"/>
              <a:t>dự</a:t>
            </a:r>
            <a:r>
              <a:rPr lang="en-US" sz="2800" b="1" dirty="0" smtClean="0"/>
              <a:t>:</a:t>
            </a:r>
          </a:p>
          <a:p>
            <a:pPr eaLnBrk="1" hangingPunct="1"/>
            <a:r>
              <a:rPr lang="en-US" sz="2800" b="1" dirty="0" err="1" smtClean="0"/>
              <a:t>Nói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đế</a:t>
            </a:r>
            <a:r>
              <a:rPr lang="en-US" sz="2800" b="1" dirty="0" smtClean="0"/>
              <a:t>, </a:t>
            </a:r>
            <a:r>
              <a:rPr lang="en-US" sz="2800" b="1" dirty="0" err="1" smtClean="0"/>
              <a:t>gật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đầu</a:t>
            </a:r>
            <a:r>
              <a:rPr lang="en-US" sz="2800" b="1" dirty="0" smtClean="0"/>
              <a:t>…</a:t>
            </a:r>
            <a:endParaRPr lang="en-US" sz="2800" b="1" dirty="0"/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7391400" y="4572000"/>
            <a:ext cx="17526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3600" b="1" dirty="0" err="1" smtClean="0">
                <a:solidFill>
                  <a:srgbClr val="FF0000"/>
                </a:solidFill>
              </a:rPr>
              <a:t>H</a:t>
            </a:r>
            <a:r>
              <a:rPr lang="en-US" sz="2800" b="1" dirty="0" err="1" smtClean="0"/>
              <a:t>iểu</a:t>
            </a:r>
            <a:r>
              <a:rPr lang="en-US" sz="2800" b="1" dirty="0" smtClean="0"/>
              <a:t>: 5W/H</a:t>
            </a:r>
            <a:endParaRPr lang="en-US" sz="2800" b="1" dirty="0"/>
          </a:p>
        </p:txBody>
      </p:sp>
      <p:cxnSp>
        <p:nvCxnSpPr>
          <p:cNvPr id="54" name="Straight Arrow Connector 53"/>
          <p:cNvCxnSpPr>
            <a:cxnSpLocks noChangeShapeType="1"/>
            <a:stCxn id="23" idx="0"/>
          </p:cNvCxnSpPr>
          <p:nvPr/>
        </p:nvCxnSpPr>
        <p:spPr bwMode="auto">
          <a:xfrm rot="5400000" flipH="1" flipV="1">
            <a:off x="3824288" y="5208587"/>
            <a:ext cx="1481138" cy="17463"/>
          </a:xfrm>
          <a:prstGeom prst="straightConnector1">
            <a:avLst/>
          </a:prstGeom>
          <a:noFill/>
          <a:ln w="76200" algn="ctr">
            <a:solidFill>
              <a:srgbClr val="FFC000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59" name="Straight Arrow Connector 58"/>
          <p:cNvCxnSpPr>
            <a:cxnSpLocks noChangeShapeType="1"/>
            <a:stCxn id="29" idx="7"/>
          </p:cNvCxnSpPr>
          <p:nvPr/>
        </p:nvCxnSpPr>
        <p:spPr bwMode="auto">
          <a:xfrm rot="5400000" flipH="1" flipV="1">
            <a:off x="2893219" y="3883819"/>
            <a:ext cx="476250" cy="1204912"/>
          </a:xfrm>
          <a:prstGeom prst="straightConnector1">
            <a:avLst/>
          </a:prstGeom>
          <a:noFill/>
          <a:ln w="76200" algn="ctr">
            <a:solidFill>
              <a:srgbClr val="FFC000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62" name="Straight Arrow Connector 61"/>
          <p:cNvCxnSpPr>
            <a:cxnSpLocks noChangeShapeType="1"/>
            <a:stCxn id="36" idx="6"/>
          </p:cNvCxnSpPr>
          <p:nvPr/>
        </p:nvCxnSpPr>
        <p:spPr bwMode="auto">
          <a:xfrm>
            <a:off x="2576513" y="2651125"/>
            <a:ext cx="1100137" cy="550863"/>
          </a:xfrm>
          <a:prstGeom prst="straightConnector1">
            <a:avLst/>
          </a:prstGeom>
          <a:noFill/>
          <a:ln w="76200" algn="ctr">
            <a:solidFill>
              <a:srgbClr val="FFC000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65" name="Straight Arrow Connector 64"/>
          <p:cNvCxnSpPr>
            <a:cxnSpLocks noChangeShapeType="1"/>
            <a:stCxn id="19" idx="2"/>
          </p:cNvCxnSpPr>
          <p:nvPr/>
        </p:nvCxnSpPr>
        <p:spPr bwMode="auto">
          <a:xfrm rot="10800000">
            <a:off x="5543550" y="4267200"/>
            <a:ext cx="1295400" cy="627063"/>
          </a:xfrm>
          <a:prstGeom prst="straightConnector1">
            <a:avLst/>
          </a:prstGeom>
          <a:noFill/>
          <a:ln w="76200" algn="ctr">
            <a:solidFill>
              <a:srgbClr val="FFC000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72" name="Straight Arrow Connector 71"/>
          <p:cNvCxnSpPr>
            <a:cxnSpLocks noChangeShapeType="1"/>
            <a:endCxn id="5" idx="4"/>
          </p:cNvCxnSpPr>
          <p:nvPr/>
        </p:nvCxnSpPr>
        <p:spPr bwMode="auto">
          <a:xfrm rot="16200000" flipV="1">
            <a:off x="3889375" y="2382838"/>
            <a:ext cx="1328737" cy="39688"/>
          </a:xfrm>
          <a:prstGeom prst="straightConnector1">
            <a:avLst/>
          </a:prstGeom>
          <a:noFill/>
          <a:ln w="76200" algn="ctr">
            <a:solidFill>
              <a:srgbClr val="FFC000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75" name="Straight Arrow Connector 74"/>
          <p:cNvCxnSpPr>
            <a:cxnSpLocks noChangeShapeType="1"/>
          </p:cNvCxnSpPr>
          <p:nvPr/>
        </p:nvCxnSpPr>
        <p:spPr bwMode="auto">
          <a:xfrm rot="5400000" flipH="1" flipV="1">
            <a:off x="6079332" y="2378868"/>
            <a:ext cx="476250" cy="1204913"/>
          </a:xfrm>
          <a:prstGeom prst="straightConnector1">
            <a:avLst/>
          </a:prstGeom>
          <a:noFill/>
          <a:ln w="76200" algn="ctr">
            <a:solidFill>
              <a:srgbClr val="FFC000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xmlns="" val="54817700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8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1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4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7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0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3" dur="2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6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52" grpId="0"/>
      <p:bldP spid="51" grpId="0"/>
      <p:bldP spid="5" grpId="0" animBg="1"/>
      <p:bldP spid="6" grpId="0"/>
      <p:bldP spid="17" grpId="0" animBg="1"/>
      <p:bldP spid="19" grpId="0" animBg="1"/>
      <p:bldP spid="23" grpId="0" animBg="1"/>
      <p:bldP spid="29" grpId="0" animBg="1"/>
      <p:bldP spid="36" grpId="0" animBg="1"/>
      <p:bldP spid="46" grpId="0" animBg="1"/>
      <p:bldP spid="47" grpId="0"/>
      <p:bldP spid="48" grpId="0"/>
      <p:bldP spid="4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2642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357468" y="1600200"/>
            <a:ext cx="8782050" cy="236220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en-US" sz="6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 HERMANN" pitchFamily="2" charset="0"/>
                <a:cs typeface="Arial" charset="0"/>
              </a:rPr>
              <a:t>Mẩu</a:t>
            </a:r>
            <a:r>
              <a:rPr lang="en-US" sz="6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 HERMANN" pitchFamily="2" charset="0"/>
                <a:cs typeface="Arial" charset="0"/>
              </a:rPr>
              <a:t> </a:t>
            </a:r>
            <a:r>
              <a:rPr lang="en-US" sz="6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 HERMANN" pitchFamily="2" charset="0"/>
                <a:cs typeface="Arial" charset="0"/>
              </a:rPr>
              <a:t>bút</a:t>
            </a:r>
            <a:r>
              <a:rPr lang="en-US" sz="6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 HERMANN" pitchFamily="2" charset="0"/>
                <a:cs typeface="Arial" charset="0"/>
              </a:rPr>
              <a:t> </a:t>
            </a:r>
            <a:r>
              <a:rPr lang="en-US" sz="6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 HERMANN" pitchFamily="2" charset="0"/>
                <a:cs typeface="Arial" charset="0"/>
              </a:rPr>
              <a:t>chì</a:t>
            </a:r>
            <a:r>
              <a:rPr lang="en-US" sz="6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 HERMANN" pitchFamily="2" charset="0"/>
                <a:cs typeface="Arial" charset="0"/>
              </a:rPr>
              <a:t> </a:t>
            </a:r>
            <a:br>
              <a:rPr lang="en-US" sz="6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 HERMANN" pitchFamily="2" charset="0"/>
                <a:cs typeface="Arial" charset="0"/>
              </a:rPr>
            </a:br>
            <a:r>
              <a:rPr lang="en-US" sz="6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 HERMANN" pitchFamily="2" charset="0"/>
                <a:cs typeface="Arial" charset="0"/>
              </a:rPr>
              <a:t>hơn</a:t>
            </a:r>
            <a:r>
              <a:rPr lang="en-US" sz="6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 HERMANN" pitchFamily="2" charset="0"/>
                <a:cs typeface="Arial" charset="0"/>
              </a:rPr>
              <a:t> </a:t>
            </a:r>
            <a:r>
              <a:rPr lang="en-US" sz="6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 HERMANN" pitchFamily="2" charset="0"/>
                <a:cs typeface="Arial" charset="0"/>
              </a:rPr>
              <a:t>trí</a:t>
            </a:r>
            <a:r>
              <a:rPr lang="en-US" sz="6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 HERMANN" pitchFamily="2" charset="0"/>
                <a:cs typeface="Arial" charset="0"/>
              </a:rPr>
              <a:t> </a:t>
            </a:r>
            <a:r>
              <a:rPr lang="en-US" sz="6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 HERMANN" pitchFamily="2" charset="0"/>
                <a:cs typeface="Arial" charset="0"/>
              </a:rPr>
              <a:t>nhớ</a:t>
            </a:r>
            <a:r>
              <a:rPr lang="en-US" sz="6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 HERMANN" pitchFamily="2" charset="0"/>
                <a:cs typeface="Arial" charset="0"/>
              </a:rPr>
              <a:t> </a:t>
            </a:r>
            <a:r>
              <a:rPr lang="en-US" sz="60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 HERMANN" pitchFamily="2" charset="0"/>
                <a:cs typeface="Arial" charset="0"/>
              </a:rPr>
              <a:t>tốt</a:t>
            </a:r>
            <a:endParaRPr lang="en-US" sz="6000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 HERMANN" pitchFamily="2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7112348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2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32642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99A0F0-B8A8-47C4-832B-FFF22A5591ED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512162" y="0"/>
            <a:ext cx="3049233" cy="363176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1500" b="1" cap="none" spc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66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 BERKLEY" pitchFamily="2" charset="0"/>
              </a:rPr>
              <a:t>Giao</a:t>
            </a:r>
            <a:endParaRPr lang="en-US" sz="11500" b="1" cap="none" spc="0" dirty="0" smtClean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66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 BERKLEY" pitchFamily="2" charset="0"/>
            </a:endParaRPr>
          </a:p>
          <a:p>
            <a:pPr algn="ctr"/>
            <a:r>
              <a:rPr lang="en-US" sz="115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66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 BERKLEY" pitchFamily="2" charset="0"/>
              </a:rPr>
              <a:t> </a:t>
            </a:r>
            <a:r>
              <a:rPr lang="en-US" sz="11500" b="1" cap="none" spc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66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 BERKLEY" pitchFamily="2" charset="0"/>
              </a:rPr>
              <a:t>tiếp</a:t>
            </a:r>
            <a:endParaRPr lang="en-US" sz="115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66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 BERKLEY" pitchFamily="2" charset="0"/>
            </a:endParaRPr>
          </a:p>
        </p:txBody>
      </p:sp>
      <p:pic>
        <p:nvPicPr>
          <p:cNvPr id="1027" name="Picture 3" descr="C:\Users\User\Desktop\images 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295400"/>
            <a:ext cx="6019800" cy="556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8783940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 smtClean="0">
                <a:solidFill>
                  <a:srgbClr val="006600"/>
                </a:solidFill>
                <a:effectLst>
                  <a:reflection blurRad="6350" stA="55000" endA="300" endPos="45500" dir="5400000" sy="-100000" algn="bl" rotWithShape="0"/>
                </a:effectLst>
                <a:cs typeface="Arial" pitchFamily="34" charset="0"/>
              </a:rPr>
              <a:t>Quá</a:t>
            </a:r>
            <a:r>
              <a:rPr lang="en-US" b="1" dirty="0" smtClean="0">
                <a:solidFill>
                  <a:srgbClr val="006600"/>
                </a:solidFill>
                <a:effectLst>
                  <a:reflection blurRad="6350" stA="55000" endA="300" endPos="45500" dir="5400000" sy="-100000" algn="bl" rotWithShape="0"/>
                </a:effectLst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rgbClr val="006600"/>
                </a:solidFill>
                <a:effectLst>
                  <a:reflection blurRad="6350" stA="55000" endA="300" endPos="45500" dir="5400000" sy="-100000" algn="bl" rotWithShape="0"/>
                </a:effectLst>
                <a:cs typeface="Arial" pitchFamily="34" charset="0"/>
              </a:rPr>
              <a:t>trình</a:t>
            </a:r>
            <a:r>
              <a:rPr lang="en-US" b="1" dirty="0" smtClean="0">
                <a:solidFill>
                  <a:srgbClr val="006600"/>
                </a:solidFill>
                <a:effectLst>
                  <a:reflection blurRad="6350" stA="55000" endA="300" endPos="45500" dir="5400000" sy="-100000" algn="bl" rotWithShape="0"/>
                </a:effectLst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rgbClr val="006600"/>
                </a:solidFill>
                <a:effectLst>
                  <a:reflection blurRad="6350" stA="55000" endA="300" endPos="45500" dir="5400000" sy="-100000" algn="bl" rotWithShape="0"/>
                </a:effectLst>
                <a:cs typeface="Arial" pitchFamily="34" charset="0"/>
              </a:rPr>
              <a:t>giao</a:t>
            </a:r>
            <a:r>
              <a:rPr lang="en-US" b="1" dirty="0" smtClean="0">
                <a:solidFill>
                  <a:srgbClr val="006600"/>
                </a:solidFill>
                <a:effectLst>
                  <a:reflection blurRad="6350" stA="55000" endA="300" endPos="45500" dir="5400000" sy="-100000" algn="bl" rotWithShape="0"/>
                </a:effectLst>
                <a:cs typeface="Arial" pitchFamily="34" charset="0"/>
              </a:rPr>
              <a:t> </a:t>
            </a:r>
            <a:r>
              <a:rPr lang="en-US" b="1" dirty="0" err="1" smtClean="0">
                <a:solidFill>
                  <a:srgbClr val="006600"/>
                </a:solidFill>
                <a:effectLst>
                  <a:reflection blurRad="6350" stA="55000" endA="300" endPos="45500" dir="5400000" sy="-100000" algn="bl" rotWithShape="0"/>
                </a:effectLst>
                <a:cs typeface="Arial" pitchFamily="34" charset="0"/>
              </a:rPr>
              <a:t>tiếp</a:t>
            </a:r>
            <a:endParaRPr lang="en-US" b="1" dirty="0">
              <a:solidFill>
                <a:srgbClr val="006600"/>
              </a:solidFill>
              <a:effectLst>
                <a:reflection blurRad="6350" stA="55000" endA="300" endPos="45500" dir="5400000" sy="-100000" algn="bl" rotWithShape="0"/>
              </a:effectLst>
              <a:cs typeface="Arial" pitchFamily="34" charset="0"/>
            </a:endParaRPr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26213E-A848-491E-82F6-65316F4C7024}" type="slidenum">
              <a:rPr lang="en-US"/>
              <a:pPr>
                <a:defRPr/>
              </a:pPr>
              <a:t>17</a:t>
            </a:fld>
            <a:endParaRPr lang="en-US"/>
          </a:p>
        </p:txBody>
      </p:sp>
      <p:pic>
        <p:nvPicPr>
          <p:cNvPr id="22548" name="Picture 2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8565" t="9274" r="5794" b="7246"/>
          <a:stretch>
            <a:fillRect/>
          </a:stretch>
        </p:blipFill>
        <p:spPr bwMode="auto">
          <a:xfrm>
            <a:off x="76200" y="2819400"/>
            <a:ext cx="15240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14146" name="Freeform 2"/>
          <p:cNvSpPr>
            <a:spLocks/>
          </p:cNvSpPr>
          <p:nvPr/>
        </p:nvSpPr>
        <p:spPr bwMode="auto">
          <a:xfrm>
            <a:off x="1905000" y="2209800"/>
            <a:ext cx="5257800" cy="1676400"/>
          </a:xfrm>
          <a:custGeom>
            <a:avLst/>
            <a:gdLst>
              <a:gd name="T0" fmla="*/ 0 w 3600"/>
              <a:gd name="T1" fmla="*/ 2147483647 h 824"/>
              <a:gd name="T2" fmla="*/ 2147483647 w 3600"/>
              <a:gd name="T3" fmla="*/ 33112967 h 824"/>
              <a:gd name="T4" fmla="*/ 2147483647 w 3600"/>
              <a:gd name="T5" fmla="*/ 2147483647 h 824"/>
              <a:gd name="T6" fmla="*/ 0 60000 65536"/>
              <a:gd name="T7" fmla="*/ 0 60000 65536"/>
              <a:gd name="T8" fmla="*/ 0 60000 65536"/>
              <a:gd name="T9" fmla="*/ 0 w 3600"/>
              <a:gd name="T10" fmla="*/ 0 h 824"/>
              <a:gd name="T11" fmla="*/ 3600 w 3600"/>
              <a:gd name="T12" fmla="*/ 824 h 82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600" h="824">
                <a:moveTo>
                  <a:pt x="0" y="824"/>
                </a:moveTo>
                <a:cubicBezTo>
                  <a:pt x="636" y="420"/>
                  <a:pt x="1272" y="16"/>
                  <a:pt x="1872" y="8"/>
                </a:cubicBezTo>
                <a:cubicBezTo>
                  <a:pt x="2472" y="0"/>
                  <a:pt x="3312" y="648"/>
                  <a:pt x="3600" y="776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 eaLnBrk="0" hangingPunct="0"/>
            <a:endParaRPr lang="en-US"/>
          </a:p>
        </p:txBody>
      </p:sp>
      <p:sp>
        <p:nvSpPr>
          <p:cNvPr id="1414148" name="Text Box 4"/>
          <p:cNvSpPr txBox="1">
            <a:spLocks noChangeArrowheads="1"/>
          </p:cNvSpPr>
          <p:nvPr/>
        </p:nvSpPr>
        <p:spPr bwMode="auto">
          <a:xfrm>
            <a:off x="762000" y="3038475"/>
            <a:ext cx="152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MX" b="1"/>
              <a:t> Ý tưởng</a:t>
            </a:r>
            <a:endParaRPr lang="vi-VN" b="1"/>
          </a:p>
        </p:txBody>
      </p:sp>
      <p:sp>
        <p:nvSpPr>
          <p:cNvPr id="1414149" name="Text Box 5"/>
          <p:cNvSpPr txBox="1">
            <a:spLocks noChangeArrowheads="1"/>
          </p:cNvSpPr>
          <p:nvPr/>
        </p:nvSpPr>
        <p:spPr bwMode="auto">
          <a:xfrm>
            <a:off x="1600200" y="2362200"/>
            <a:ext cx="152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MX" b="1"/>
              <a:t>Mã hoá</a:t>
            </a:r>
            <a:endParaRPr lang="vi-VN" b="1"/>
          </a:p>
        </p:txBody>
      </p:sp>
      <p:sp>
        <p:nvSpPr>
          <p:cNvPr id="1414150" name="Text Box 6"/>
          <p:cNvSpPr txBox="1">
            <a:spLocks noChangeArrowheads="1"/>
          </p:cNvSpPr>
          <p:nvPr/>
        </p:nvSpPr>
        <p:spPr bwMode="auto">
          <a:xfrm>
            <a:off x="3048000" y="1676400"/>
            <a:ext cx="152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MX" b="1"/>
              <a:t>Gửi</a:t>
            </a:r>
            <a:endParaRPr lang="vi-VN" b="1"/>
          </a:p>
        </p:txBody>
      </p:sp>
      <p:sp>
        <p:nvSpPr>
          <p:cNvPr id="1414151" name="Text Box 7"/>
          <p:cNvSpPr txBox="1">
            <a:spLocks noChangeArrowheads="1"/>
          </p:cNvSpPr>
          <p:nvPr/>
        </p:nvSpPr>
        <p:spPr bwMode="auto">
          <a:xfrm>
            <a:off x="4572000" y="1676400"/>
            <a:ext cx="152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MX" b="1"/>
              <a:t>Nhận</a:t>
            </a:r>
            <a:endParaRPr lang="vi-VN" b="1"/>
          </a:p>
        </p:txBody>
      </p:sp>
      <p:sp>
        <p:nvSpPr>
          <p:cNvPr id="1414152" name="Text Box 8"/>
          <p:cNvSpPr txBox="1">
            <a:spLocks noChangeArrowheads="1"/>
          </p:cNvSpPr>
          <p:nvPr/>
        </p:nvSpPr>
        <p:spPr bwMode="auto">
          <a:xfrm>
            <a:off x="6019800" y="2362200"/>
            <a:ext cx="152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MX" b="1"/>
              <a:t>Giải mã</a:t>
            </a:r>
            <a:endParaRPr lang="vi-VN" b="1"/>
          </a:p>
        </p:txBody>
      </p:sp>
      <p:sp>
        <p:nvSpPr>
          <p:cNvPr id="1414153" name="Text Box 9"/>
          <p:cNvSpPr txBox="1">
            <a:spLocks noChangeArrowheads="1"/>
          </p:cNvSpPr>
          <p:nvPr/>
        </p:nvSpPr>
        <p:spPr bwMode="auto">
          <a:xfrm>
            <a:off x="6858000" y="3038475"/>
            <a:ext cx="152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s-MX" b="1"/>
              <a:t>Hiểu</a:t>
            </a:r>
            <a:endParaRPr lang="vi-VN" b="1"/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1905000" y="4419600"/>
            <a:ext cx="5257800" cy="914400"/>
            <a:chOff x="1200" y="2784"/>
            <a:chExt cx="3312" cy="576"/>
          </a:xfrm>
        </p:grpSpPr>
        <p:sp>
          <p:nvSpPr>
            <p:cNvPr id="20498" name="Text Box 11"/>
            <p:cNvSpPr txBox="1">
              <a:spLocks noChangeArrowheads="1"/>
            </p:cNvSpPr>
            <p:nvPr/>
          </p:nvSpPr>
          <p:spPr bwMode="auto">
            <a:xfrm>
              <a:off x="2352" y="3072"/>
              <a:ext cx="96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s-MX" b="1"/>
                <a:t>Hồi đáp</a:t>
              </a:r>
              <a:endParaRPr lang="vi-VN" b="1"/>
            </a:p>
          </p:txBody>
        </p:sp>
        <p:sp>
          <p:nvSpPr>
            <p:cNvPr id="20499" name="Freeform 12"/>
            <p:cNvSpPr>
              <a:spLocks/>
            </p:cNvSpPr>
            <p:nvPr/>
          </p:nvSpPr>
          <p:spPr bwMode="auto">
            <a:xfrm rot="10800000">
              <a:off x="1200" y="2784"/>
              <a:ext cx="3312" cy="192"/>
            </a:xfrm>
            <a:custGeom>
              <a:avLst/>
              <a:gdLst>
                <a:gd name="T0" fmla="*/ 0 w 3600"/>
                <a:gd name="T1" fmla="*/ 45 h 824"/>
                <a:gd name="T2" fmla="*/ 1584 w 3600"/>
                <a:gd name="T3" fmla="*/ 0 h 824"/>
                <a:gd name="T4" fmla="*/ 3047 w 3600"/>
                <a:gd name="T5" fmla="*/ 42 h 824"/>
                <a:gd name="T6" fmla="*/ 0 60000 65536"/>
                <a:gd name="T7" fmla="*/ 0 60000 65536"/>
                <a:gd name="T8" fmla="*/ 0 60000 65536"/>
                <a:gd name="T9" fmla="*/ 0 w 3600"/>
                <a:gd name="T10" fmla="*/ 0 h 824"/>
                <a:gd name="T11" fmla="*/ 3600 w 3600"/>
                <a:gd name="T12" fmla="*/ 824 h 8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600" h="824">
                  <a:moveTo>
                    <a:pt x="0" y="824"/>
                  </a:moveTo>
                  <a:cubicBezTo>
                    <a:pt x="636" y="420"/>
                    <a:pt x="1272" y="16"/>
                    <a:pt x="1872" y="8"/>
                  </a:cubicBezTo>
                  <a:cubicBezTo>
                    <a:pt x="2472" y="0"/>
                    <a:pt x="3312" y="648"/>
                    <a:pt x="3600" y="776"/>
                  </a:cubicBezTo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eaLnBrk="0" hangingPunct="0"/>
              <a:endParaRPr lang="en-US"/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115888" y="3429000"/>
            <a:ext cx="2017712" cy="2809875"/>
            <a:chOff x="73" y="2160"/>
            <a:chExt cx="1271" cy="1770"/>
          </a:xfrm>
        </p:grpSpPr>
        <p:pic>
          <p:nvPicPr>
            <p:cNvPr id="20496" name="Picture 14" descr="whatnow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" y="2160"/>
              <a:ext cx="1079" cy="153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497" name="Text Box 15"/>
            <p:cNvSpPr txBox="1">
              <a:spLocks noChangeArrowheads="1"/>
            </p:cNvSpPr>
            <p:nvPr/>
          </p:nvSpPr>
          <p:spPr bwMode="auto">
            <a:xfrm>
              <a:off x="192" y="3642"/>
              <a:ext cx="115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s-MX" b="1"/>
                <a:t>Người gửi</a:t>
              </a:r>
              <a:endParaRPr lang="vi-VN" b="1"/>
            </a:p>
          </p:txBody>
        </p:sp>
      </p:grp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6934200" y="3581400"/>
            <a:ext cx="2133600" cy="2657475"/>
            <a:chOff x="4368" y="2256"/>
            <a:chExt cx="1344" cy="1674"/>
          </a:xfrm>
        </p:grpSpPr>
        <p:pic>
          <p:nvPicPr>
            <p:cNvPr id="20494" name="Picture 17" descr="bagomony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8" y="2256"/>
              <a:ext cx="906" cy="13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0495" name="Text Box 18"/>
            <p:cNvSpPr txBox="1">
              <a:spLocks noChangeArrowheads="1"/>
            </p:cNvSpPr>
            <p:nvPr/>
          </p:nvSpPr>
          <p:spPr bwMode="auto">
            <a:xfrm>
              <a:off x="4368" y="3642"/>
              <a:ext cx="134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s-MX" b="1"/>
                <a:t>Người nhận</a:t>
              </a:r>
              <a:endParaRPr lang="vi-VN" b="1"/>
            </a:p>
          </p:txBody>
        </p:sp>
      </p:grpSp>
    </p:spTree>
    <p:extLst>
      <p:ext uri="{BB962C8B-B14F-4D97-AF65-F5344CB8AC3E}">
        <p14:creationId xmlns:p14="http://schemas.microsoft.com/office/powerpoint/2010/main" xmlns="" val="309385379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4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414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4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414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2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4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14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14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4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14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414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4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14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414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4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14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414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4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14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414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4146" grpId="0" animBg="1"/>
      <p:bldP spid="1414148" grpId="0"/>
      <p:bldP spid="1414149" grpId="0"/>
      <p:bldP spid="1414150" grpId="0"/>
      <p:bldP spid="1414151" grpId="0"/>
      <p:bldP spid="1414152" grpId="0"/>
      <p:bldP spid="141415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 txBox="1">
            <a:spLocks noGrp="1" noChangeArrowheads="1"/>
          </p:cNvSpPr>
          <p:nvPr/>
        </p:nvSpPr>
        <p:spPr bwMode="auto">
          <a:xfrm>
            <a:off x="6813550" y="6477000"/>
            <a:ext cx="2155825" cy="30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fld id="{3A7DEFBA-1AB2-4681-9CE4-AE0E6DE4E87A}" type="slidenum">
              <a:rPr lang="en-US" sz="1200">
                <a:solidFill>
                  <a:srgbClr val="000066"/>
                </a:solidFill>
                <a:latin typeface="+mn-lt"/>
              </a:rPr>
              <a:pPr algn="r">
                <a:defRPr/>
              </a:pPr>
              <a:t>18</a:t>
            </a:fld>
            <a:endParaRPr lang="en-US" sz="1200">
              <a:solidFill>
                <a:srgbClr val="000066"/>
              </a:solidFill>
              <a:latin typeface="+mn-lt"/>
            </a:endParaRPr>
          </a:p>
        </p:txBody>
      </p:sp>
      <p:pic>
        <p:nvPicPr>
          <p:cNvPr id="1992706" name="Picture 2" descr="vi 4 copy"/>
          <p:cNvPicPr>
            <a:picLocks noChangeAspect="1" noChangeArrowheads="1"/>
          </p:cNvPicPr>
          <p:nvPr/>
        </p:nvPicPr>
        <p:blipFill>
          <a:blip r:embed="rId3" cstate="print">
            <a:lum contrast="12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0084" r="11885" b="1390"/>
          <a:stretch>
            <a:fillRect/>
          </a:stretch>
        </p:blipFill>
        <p:spPr bwMode="auto">
          <a:xfrm>
            <a:off x="1981200" y="9525"/>
            <a:ext cx="2514600" cy="675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92707" name="Picture 3" descr="vi 4 copy"/>
          <p:cNvPicPr>
            <a:picLocks noChangeAspect="1" noChangeArrowheads="1"/>
          </p:cNvPicPr>
          <p:nvPr/>
        </p:nvPicPr>
        <p:blipFill>
          <a:blip r:embed="rId3" cstate="print">
            <a:lum contrast="6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3565" r="50708" b="1160"/>
          <a:stretch>
            <a:fillRect/>
          </a:stretch>
        </p:blipFill>
        <p:spPr bwMode="auto">
          <a:xfrm>
            <a:off x="5257800" y="0"/>
            <a:ext cx="2362200" cy="676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152400" y="914400"/>
            <a:ext cx="2667000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66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Trang</a:t>
            </a:r>
            <a:r>
              <a:rPr lang="en-US" sz="66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</a:p>
          <a:p>
            <a:r>
              <a:rPr lang="en-US" sz="6600" b="1" cap="none" spc="300" dirty="0" err="1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phục</a:t>
            </a:r>
            <a:endParaRPr lang="en-US" sz="66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5112247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2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2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99A0F0-B8A8-47C4-832B-FFF22A5591ED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1674673"/>
            <a:ext cx="8725467" cy="378565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Mặ</a:t>
            </a:r>
            <a:r>
              <a:rPr lang="en-US" sz="80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c</a:t>
            </a:r>
            <a:r>
              <a:rPr lang="en-US" sz="8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sang</a:t>
            </a:r>
          </a:p>
          <a:p>
            <a:pPr algn="ctr"/>
            <a:r>
              <a:rPr lang="en-US" sz="8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80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hơn</a:t>
            </a:r>
            <a:r>
              <a:rPr lang="en-US" sz="8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80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khách</a:t>
            </a:r>
            <a:r>
              <a:rPr lang="en-US" sz="8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80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hàng</a:t>
            </a:r>
            <a:r>
              <a:rPr lang="en-US" sz="8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en-US" sz="80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một</a:t>
            </a:r>
            <a:r>
              <a:rPr lang="en-US" sz="8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 </a:t>
            </a:r>
            <a:r>
              <a:rPr lang="en-US" sz="80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bậc</a:t>
            </a:r>
            <a:endParaRPr lang="en-US" sz="80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25404815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/>
          <p:cNvSpPr>
            <a:spLocks noGrp="1"/>
          </p:cNvSpPr>
          <p:nvPr>
            <p:ph idx="1"/>
          </p:nvPr>
        </p:nvSpPr>
        <p:spPr>
          <a:xfrm>
            <a:off x="918485" y="1447800"/>
            <a:ext cx="7098323" cy="3241675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I/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Nghề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9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Bậc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Thang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Nghề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Nghiệp</a:t>
            </a:r>
            <a:endParaRPr lang="en-US" sz="2400" b="1" dirty="0" smtClean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Arial" charset="0"/>
              <a:buNone/>
            </a:pP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Arial" charset="0"/>
              <a:buNone/>
            </a:pP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Arial" charset="0"/>
              <a:buNone/>
            </a:pP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D566D8C-00B3-403B-A90D-FEC3A0978108}" type="slidenum">
              <a:rPr lang="en-US"/>
              <a:pPr>
                <a:defRPr/>
              </a:pPr>
              <a:t>2</a:t>
            </a:fld>
            <a:endParaRPr lang="en-US"/>
          </a:p>
        </p:txBody>
      </p:sp>
      <p:pic>
        <p:nvPicPr>
          <p:cNvPr id="5123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45859" y="1219200"/>
            <a:ext cx="5334000" cy="37524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2" descr="C:\Users\ADMIN\Downloads\1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21094232">
            <a:off x="36834" y="6018809"/>
            <a:ext cx="828910" cy="78064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52018040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Tôn</a:t>
            </a:r>
            <a:r>
              <a:rPr lang="en-US" sz="3600" dirty="0" smtClean="0"/>
              <a:t> </a:t>
            </a:r>
            <a:r>
              <a:rPr lang="en-US" sz="3600" dirty="0" err="1" smtClean="0"/>
              <a:t>trọng</a:t>
            </a:r>
            <a:r>
              <a:rPr lang="en-US" sz="3600" dirty="0" smtClean="0"/>
              <a:t>: </a:t>
            </a:r>
            <a:r>
              <a:rPr lang="en-US" sz="3600" dirty="0" err="1" smtClean="0"/>
              <a:t>Dạ</a:t>
            </a:r>
            <a:r>
              <a:rPr lang="en-US" sz="3600" dirty="0" smtClean="0"/>
              <a:t>, ạ…..</a:t>
            </a:r>
          </a:p>
          <a:p>
            <a:r>
              <a:rPr lang="en-US" sz="3600" dirty="0" err="1" smtClean="0"/>
              <a:t>Trọng</a:t>
            </a:r>
            <a:r>
              <a:rPr lang="en-US" sz="3600" dirty="0" smtClean="0"/>
              <a:t> </a:t>
            </a:r>
            <a:r>
              <a:rPr lang="en-US" sz="3600" dirty="0" err="1" smtClean="0"/>
              <a:t>tâm</a:t>
            </a:r>
            <a:r>
              <a:rPr lang="en-US" sz="3600" dirty="0" smtClean="0"/>
              <a:t>: 5W/1H</a:t>
            </a:r>
          </a:p>
          <a:p>
            <a:r>
              <a:rPr lang="en-US" sz="3600" dirty="0" err="1" smtClean="0"/>
              <a:t>Khen</a:t>
            </a:r>
            <a:r>
              <a:rPr lang="en-US" sz="3600" dirty="0" smtClean="0"/>
              <a:t> </a:t>
            </a:r>
            <a:r>
              <a:rPr lang="en-US" sz="3600" dirty="0" err="1" smtClean="0"/>
              <a:t>ngợi</a:t>
            </a:r>
            <a:endParaRPr lang="en-US" sz="3600" dirty="0" smtClean="0"/>
          </a:p>
          <a:p>
            <a:r>
              <a:rPr lang="en-US" sz="3600" dirty="0" smtClean="0"/>
              <a:t>Chu </a:t>
            </a:r>
            <a:r>
              <a:rPr lang="en-US" sz="3600" dirty="0" err="1" smtClean="0"/>
              <a:t>đáo</a:t>
            </a:r>
            <a:r>
              <a:rPr lang="en-US" sz="3600" dirty="0" smtClean="0"/>
              <a:t>: </a:t>
            </a:r>
            <a:r>
              <a:rPr lang="en-US" sz="3600" dirty="0" err="1" smtClean="0"/>
              <a:t>Bác</a:t>
            </a:r>
            <a:r>
              <a:rPr lang="en-US" sz="3600" dirty="0" smtClean="0"/>
              <a:t> </a:t>
            </a:r>
            <a:r>
              <a:rPr lang="en-US" sz="3600" dirty="0" err="1" smtClean="0"/>
              <a:t>còn</a:t>
            </a:r>
            <a:r>
              <a:rPr lang="en-US" sz="3600" dirty="0" smtClean="0"/>
              <a:t> </a:t>
            </a:r>
            <a:r>
              <a:rPr lang="en-US" sz="3600" dirty="0" err="1" smtClean="0"/>
              <a:t>cần</a:t>
            </a:r>
            <a:r>
              <a:rPr lang="en-US" sz="3600" dirty="0" smtClean="0"/>
              <a:t> </a:t>
            </a:r>
            <a:r>
              <a:rPr lang="en-US" sz="3600" dirty="0" err="1" smtClean="0"/>
              <a:t>hỏi</a:t>
            </a:r>
            <a:r>
              <a:rPr lang="en-US" sz="3600" dirty="0" smtClean="0"/>
              <a:t> </a:t>
            </a:r>
            <a:r>
              <a:rPr lang="en-US" sz="3600" dirty="0" err="1" smtClean="0"/>
              <a:t>thêm</a:t>
            </a:r>
            <a:r>
              <a:rPr lang="en-US" sz="3600" dirty="0" smtClean="0"/>
              <a:t> </a:t>
            </a:r>
            <a:r>
              <a:rPr lang="en-US" sz="3600" dirty="0" err="1" smtClean="0"/>
              <a:t>gì</a:t>
            </a:r>
            <a:r>
              <a:rPr lang="en-US" sz="3600" dirty="0" smtClean="0"/>
              <a:t> </a:t>
            </a:r>
            <a:r>
              <a:rPr lang="en-US" sz="3600" dirty="0" err="1" smtClean="0"/>
              <a:t>không</a:t>
            </a:r>
            <a:r>
              <a:rPr lang="en-US" sz="3600" dirty="0" smtClean="0"/>
              <a:t> ạ?...</a:t>
            </a:r>
            <a:endParaRPr lang="en-US" sz="3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99A0F0-B8A8-47C4-832B-FFF22A5591ED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048000" y="457200"/>
            <a:ext cx="239905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0066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LỜI NÓI</a:t>
            </a:r>
            <a:endParaRPr lang="en-U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00660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0264758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 txBox="1">
            <a:spLocks noGrp="1"/>
          </p:cNvSpPr>
          <p:nvPr/>
        </p:nvSpPr>
        <p:spPr bwMode="auto">
          <a:xfrm>
            <a:off x="6813550" y="6477000"/>
            <a:ext cx="2155825" cy="30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D02B1E94-0AD7-4096-B0C0-5F957199FFCB}" type="slidenum">
              <a:rPr lang="en-US" sz="1200">
                <a:solidFill>
                  <a:srgbClr val="000066"/>
                </a:solidFill>
              </a:rPr>
              <a:pPr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en-US" sz="1200">
              <a:solidFill>
                <a:srgbClr val="000066"/>
              </a:solidFill>
            </a:endParaRPr>
          </a:p>
        </p:txBody>
      </p:sp>
      <p:sp>
        <p:nvSpPr>
          <p:cNvPr id="5734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sz="6600" smtClean="0"/>
              <a:t>Mặt</a:t>
            </a:r>
            <a:endParaRPr lang="vi-VN" sz="6600" smtClean="0"/>
          </a:p>
        </p:txBody>
      </p:sp>
      <p:sp>
        <p:nvSpPr>
          <p:cNvPr id="19957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79388" y="1282700"/>
            <a:ext cx="8793162" cy="5170488"/>
          </a:xfrm>
        </p:spPr>
        <p:txBody>
          <a:bodyPr/>
          <a:lstStyle/>
          <a:p>
            <a:pPr marL="849313" indent="-457200" eaLnBrk="1" hangingPunct="1">
              <a:lnSpc>
                <a:spcPct val="330000"/>
              </a:lnSpc>
            </a:pPr>
            <a:r>
              <a:rPr lang="en-GB" sz="4400" smtClean="0"/>
              <a:t>Thể hiện cảm xúc</a:t>
            </a:r>
            <a:endParaRPr lang="vi-VN" sz="4400" smtClean="0"/>
          </a:p>
          <a:p>
            <a:pPr marL="849313" indent="-457200" eaLnBrk="1" hangingPunct="1">
              <a:lnSpc>
                <a:spcPct val="330000"/>
              </a:lnSpc>
            </a:pPr>
            <a:r>
              <a:rPr lang="en-GB" sz="4400" smtClean="0"/>
              <a:t>Tươi - cười</a:t>
            </a:r>
            <a:endParaRPr lang="vi-VN" sz="4400" smtClean="0"/>
          </a:p>
        </p:txBody>
      </p:sp>
      <p:pic>
        <p:nvPicPr>
          <p:cNvPr id="57349" name="Picture 4" descr="Love__heart_prv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33800" y="1143000"/>
            <a:ext cx="1428750" cy="149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350" name="Picture 5" descr="Stars_Smiles_and_kisses_prv"/>
          <p:cNvPicPr>
            <a:picLocks noChangeAspect="1" noChangeArrowheads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81600" y="4495800"/>
            <a:ext cx="16002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68934976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9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9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993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9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9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993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95779" grpId="0" build="p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6813550" y="6477000"/>
            <a:ext cx="2155825" cy="30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4A50CB3E-AA72-4A4B-A42A-41EC92724ECB}" type="slidenum">
              <a:rPr lang="en-US" sz="1200">
                <a:solidFill>
                  <a:srgbClr val="000066"/>
                </a:solidFill>
              </a:rPr>
              <a:pPr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en-US" sz="1200">
              <a:solidFill>
                <a:srgbClr val="000066"/>
              </a:solidFill>
            </a:endParaRPr>
          </a:p>
        </p:txBody>
      </p:sp>
      <p:sp>
        <p:nvSpPr>
          <p:cNvPr id="6144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sz="5400" dirty="0" smtClean="0"/>
              <a:t>Tay (</a:t>
            </a:r>
            <a:r>
              <a:rPr lang="en-GB" sz="5400" dirty="0" err="1" smtClean="0"/>
              <a:t>khi</a:t>
            </a:r>
            <a:r>
              <a:rPr lang="en-GB" sz="5400" dirty="0" smtClean="0"/>
              <a:t> </a:t>
            </a:r>
            <a:r>
              <a:rPr lang="en-GB" sz="5400" dirty="0" err="1" smtClean="0"/>
              <a:t>ngồi</a:t>
            </a:r>
            <a:r>
              <a:rPr lang="en-GB" sz="5400" dirty="0" smtClean="0"/>
              <a:t>)</a:t>
            </a:r>
            <a:endParaRPr lang="vi-VN" sz="5400" dirty="0" smtClean="0"/>
          </a:p>
        </p:txBody>
      </p:sp>
      <p:sp>
        <p:nvSpPr>
          <p:cNvPr id="20172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79388" y="1282700"/>
            <a:ext cx="8793162" cy="5170488"/>
          </a:xfrm>
        </p:spPr>
        <p:txBody>
          <a:bodyPr/>
          <a:lstStyle/>
          <a:p>
            <a:pPr marL="687388" eaLnBrk="1" hangingPunct="1">
              <a:lnSpc>
                <a:spcPct val="190000"/>
              </a:lnSpc>
            </a:pPr>
            <a:r>
              <a:rPr lang="en-GB" sz="4000" dirty="0" err="1" smtClean="0"/>
              <a:t>Chạm</a:t>
            </a:r>
            <a:r>
              <a:rPr lang="en-GB" sz="4000" dirty="0" smtClean="0"/>
              <a:t> </a:t>
            </a:r>
            <a:r>
              <a:rPr lang="en-GB" sz="4000" dirty="0" err="1" smtClean="0"/>
              <a:t>khủy</a:t>
            </a:r>
            <a:r>
              <a:rPr lang="en-GB" sz="4000" dirty="0" smtClean="0"/>
              <a:t> </a:t>
            </a:r>
            <a:r>
              <a:rPr lang="en-GB" sz="4000" dirty="0" err="1" smtClean="0"/>
              <a:t>tay</a:t>
            </a:r>
            <a:r>
              <a:rPr lang="en-GB" sz="4000" dirty="0" smtClean="0"/>
              <a:t> </a:t>
            </a:r>
            <a:r>
              <a:rPr lang="en-GB" sz="4000" dirty="0" err="1" smtClean="0"/>
              <a:t>vào</a:t>
            </a:r>
            <a:r>
              <a:rPr lang="en-GB" sz="4000" dirty="0" smtClean="0"/>
              <a:t> </a:t>
            </a:r>
            <a:r>
              <a:rPr lang="en-GB" sz="4000" dirty="0" err="1" smtClean="0"/>
              <a:t>mép</a:t>
            </a:r>
            <a:r>
              <a:rPr lang="en-GB" sz="4000" dirty="0" smtClean="0"/>
              <a:t> </a:t>
            </a:r>
            <a:r>
              <a:rPr lang="en-GB" sz="4000" dirty="0" err="1" smtClean="0"/>
              <a:t>bàn</a:t>
            </a:r>
            <a:endParaRPr lang="en-GB" sz="4000" dirty="0" smtClean="0"/>
          </a:p>
          <a:p>
            <a:pPr marL="687388" eaLnBrk="1" hangingPunct="1">
              <a:lnSpc>
                <a:spcPct val="190000"/>
              </a:lnSpc>
            </a:pPr>
            <a:r>
              <a:rPr lang="en-GB" sz="4000" dirty="0" err="1" smtClean="0"/>
              <a:t>Khong</a:t>
            </a:r>
            <a:r>
              <a:rPr lang="en-GB" sz="4000" dirty="0" smtClean="0"/>
              <a:t> </a:t>
            </a:r>
            <a:r>
              <a:rPr lang="en-GB" sz="4000" dirty="0" err="1" smtClean="0"/>
              <a:t>chỉ</a:t>
            </a:r>
            <a:r>
              <a:rPr lang="en-GB" sz="4000" dirty="0" smtClean="0"/>
              <a:t> </a:t>
            </a:r>
            <a:r>
              <a:rPr lang="en-GB" sz="4000" dirty="0" err="1" smtClean="0"/>
              <a:t>trỏ</a:t>
            </a:r>
            <a:endParaRPr lang="en-GB" sz="4000" dirty="0" smtClean="0"/>
          </a:p>
          <a:p>
            <a:pPr marL="687388" eaLnBrk="1" hangingPunct="1">
              <a:lnSpc>
                <a:spcPct val="190000"/>
              </a:lnSpc>
            </a:pPr>
            <a:r>
              <a:rPr lang="en-GB" sz="4000" dirty="0" err="1" smtClean="0"/>
              <a:t>Ghi</a:t>
            </a:r>
            <a:r>
              <a:rPr lang="en-GB" sz="4000" dirty="0" smtClean="0"/>
              <a:t> </a:t>
            </a:r>
            <a:r>
              <a:rPr lang="en-GB" sz="4000" dirty="0" err="1" smtClean="0"/>
              <a:t>chép</a:t>
            </a:r>
            <a:endParaRPr lang="en-GB" sz="4000" dirty="0" smtClean="0"/>
          </a:p>
        </p:txBody>
      </p:sp>
    </p:spTree>
    <p:extLst>
      <p:ext uri="{BB962C8B-B14F-4D97-AF65-F5344CB8AC3E}">
        <p14:creationId xmlns:p14="http://schemas.microsoft.com/office/powerpoint/2010/main" xmlns="" val="210364514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1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1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993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1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1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993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1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1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993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17283" grpId="0" build="p" bldLvl="2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 txBox="1">
            <a:spLocks noGrp="1"/>
          </p:cNvSpPr>
          <p:nvPr/>
        </p:nvSpPr>
        <p:spPr bwMode="auto">
          <a:xfrm>
            <a:off x="6813550" y="6477000"/>
            <a:ext cx="2155825" cy="3048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E307507C-24CA-492D-A380-E2C41E853750}" type="slidenum">
              <a:rPr lang="en-US" sz="1200">
                <a:solidFill>
                  <a:srgbClr val="000066"/>
                </a:solidFill>
              </a:rPr>
              <a:pPr algn="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en-US" sz="1200">
              <a:solidFill>
                <a:srgbClr val="000066"/>
              </a:solidFill>
            </a:endParaRPr>
          </a:p>
        </p:txBody>
      </p:sp>
      <p:sp>
        <p:nvSpPr>
          <p:cNvPr id="6246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sz="5400" dirty="0" smtClean="0"/>
              <a:t>Tay (</a:t>
            </a:r>
            <a:r>
              <a:rPr lang="en-GB" sz="5400" dirty="0" err="1" smtClean="0"/>
              <a:t>khi</a:t>
            </a:r>
            <a:r>
              <a:rPr lang="en-GB" sz="5400" dirty="0" smtClean="0"/>
              <a:t> </a:t>
            </a:r>
            <a:r>
              <a:rPr lang="en-GB" sz="5400" dirty="0" err="1" smtClean="0"/>
              <a:t>đứng</a:t>
            </a:r>
            <a:r>
              <a:rPr lang="en-GB" sz="5400" dirty="0" smtClean="0"/>
              <a:t>):</a:t>
            </a:r>
            <a:endParaRPr lang="vi-VN" sz="5400" dirty="0" smtClean="0"/>
          </a:p>
        </p:txBody>
      </p:sp>
      <p:sp>
        <p:nvSpPr>
          <p:cNvPr id="20193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79388" y="1282700"/>
            <a:ext cx="8793162" cy="5170488"/>
          </a:xfrm>
        </p:spPr>
        <p:txBody>
          <a:bodyPr/>
          <a:lstStyle/>
          <a:p>
            <a:pPr marL="735013" eaLnBrk="1" hangingPunct="1">
              <a:lnSpc>
                <a:spcPct val="180000"/>
              </a:lnSpc>
            </a:pPr>
            <a:r>
              <a:rPr lang="en-GB" sz="4400" smtClean="0"/>
              <a:t>Không khoanh tay</a:t>
            </a:r>
          </a:p>
          <a:p>
            <a:pPr marL="735013" eaLnBrk="1" hangingPunct="1">
              <a:lnSpc>
                <a:spcPct val="180000"/>
              </a:lnSpc>
            </a:pPr>
            <a:r>
              <a:rPr lang="en-GB" sz="4400" smtClean="0"/>
              <a:t>Không cho tay vào túi quần</a:t>
            </a:r>
          </a:p>
          <a:p>
            <a:pPr marL="735013" eaLnBrk="1" hangingPunct="1">
              <a:lnSpc>
                <a:spcPct val="180000"/>
              </a:lnSpc>
            </a:pPr>
            <a:r>
              <a:rPr lang="en-GB" sz="4400" smtClean="0"/>
              <a:t>Không trỏ tay</a:t>
            </a:r>
          </a:p>
          <a:p>
            <a:pPr marL="735013" eaLnBrk="1" hangingPunct="1">
              <a:lnSpc>
                <a:spcPct val="180000"/>
              </a:lnSpc>
            </a:pPr>
            <a:r>
              <a:rPr lang="en-GB" sz="4400" smtClean="0"/>
              <a:t>Không cầm bút, hay que chỉ</a:t>
            </a:r>
            <a:endParaRPr lang="vi-VN" sz="4400" smtClean="0"/>
          </a:p>
        </p:txBody>
      </p:sp>
    </p:spTree>
    <p:extLst>
      <p:ext uri="{BB962C8B-B14F-4D97-AF65-F5344CB8AC3E}">
        <p14:creationId xmlns:p14="http://schemas.microsoft.com/office/powerpoint/2010/main" xmlns="" val="395838233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1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1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993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1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1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993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1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1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993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1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1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FF9933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19331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NGHI THỨC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388" y="1282700"/>
            <a:ext cx="8964612" cy="5422900"/>
          </a:xfrm>
        </p:spPr>
        <p:txBody>
          <a:bodyPr/>
          <a:lstStyle/>
          <a:p>
            <a:pPr marL="0" indent="0">
              <a:buNone/>
            </a:pPr>
            <a:r>
              <a:rPr lang="en-US" dirty="0" err="1" smtClean="0"/>
              <a:t>Tư</a:t>
            </a:r>
            <a:r>
              <a:rPr lang="en-US" dirty="0" smtClean="0"/>
              <a:t> </a:t>
            </a:r>
            <a:r>
              <a:rPr lang="en-US" dirty="0" err="1" smtClean="0"/>
              <a:t>thế</a:t>
            </a:r>
            <a:r>
              <a:rPr lang="en-US" dirty="0" smtClean="0"/>
              <a:t>: </a:t>
            </a:r>
            <a:r>
              <a:rPr lang="en-US" dirty="0" err="1" smtClean="0"/>
              <a:t>Tư</a:t>
            </a:r>
            <a:r>
              <a:rPr lang="en-US" dirty="0" smtClean="0"/>
              <a:t> </a:t>
            </a:r>
            <a:r>
              <a:rPr lang="en-US" dirty="0" err="1" smtClean="0"/>
              <a:t>vấn</a:t>
            </a:r>
            <a:r>
              <a:rPr lang="en-US" dirty="0" smtClean="0"/>
              <a:t> </a:t>
            </a:r>
            <a:r>
              <a:rPr lang="en-US" dirty="0" err="1" smtClean="0"/>
              <a:t>viên</a:t>
            </a:r>
            <a:r>
              <a:rPr lang="en-US" dirty="0" smtClean="0"/>
              <a:t> </a:t>
            </a:r>
            <a:r>
              <a:rPr lang="en-US" dirty="0" err="1" smtClean="0"/>
              <a:t>đứng</a:t>
            </a:r>
            <a:r>
              <a:rPr lang="en-US" dirty="0" smtClean="0"/>
              <a:t> </a:t>
            </a:r>
            <a:r>
              <a:rPr lang="en-US" dirty="0" err="1" smtClean="0"/>
              <a:t>dậy</a:t>
            </a:r>
            <a:r>
              <a:rPr lang="en-US" dirty="0" smtClean="0"/>
              <a:t> </a:t>
            </a:r>
            <a:r>
              <a:rPr lang="en-US" dirty="0" err="1" smtClean="0"/>
              <a:t>khi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khách</a:t>
            </a:r>
            <a:r>
              <a:rPr lang="en-US" dirty="0" smtClean="0"/>
              <a:t> </a:t>
            </a:r>
            <a:r>
              <a:rPr lang="en-US" dirty="0" err="1" smtClean="0"/>
              <a:t>hàng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Bắt</a:t>
            </a:r>
            <a:r>
              <a:rPr lang="en-US" dirty="0" smtClean="0"/>
              <a:t> </a:t>
            </a:r>
            <a:r>
              <a:rPr lang="en-US" dirty="0" err="1" smtClean="0"/>
              <a:t>tay</a:t>
            </a:r>
            <a:r>
              <a:rPr lang="en-US" dirty="0" smtClean="0"/>
              <a:t>: </a:t>
            </a:r>
            <a:r>
              <a:rPr lang="en-US" dirty="0" err="1" smtClean="0"/>
              <a:t>Tư</a:t>
            </a:r>
            <a:r>
              <a:rPr lang="en-US" dirty="0" smtClean="0"/>
              <a:t> </a:t>
            </a:r>
            <a:r>
              <a:rPr lang="en-US" dirty="0" err="1" smtClean="0"/>
              <a:t>vấn</a:t>
            </a:r>
            <a:r>
              <a:rPr lang="en-US" dirty="0" smtClean="0"/>
              <a:t> </a:t>
            </a:r>
            <a:r>
              <a:rPr lang="en-US" dirty="0" err="1" smtClean="0"/>
              <a:t>viên</a:t>
            </a:r>
            <a:r>
              <a:rPr lang="en-US" dirty="0" smtClean="0"/>
              <a:t> </a:t>
            </a:r>
            <a:r>
              <a:rPr lang="en-US" dirty="0" err="1" smtClean="0"/>
              <a:t>chủ</a:t>
            </a:r>
            <a:r>
              <a:rPr lang="en-US" dirty="0" smtClean="0"/>
              <a:t> </a:t>
            </a:r>
            <a:r>
              <a:rPr lang="en-US" dirty="0" err="1" smtClean="0"/>
              <a:t>động</a:t>
            </a:r>
            <a:r>
              <a:rPr lang="en-US" dirty="0" smtClean="0"/>
              <a:t> </a:t>
            </a:r>
            <a:r>
              <a:rPr lang="en-US" dirty="0" err="1" smtClean="0"/>
              <a:t>bắt</a:t>
            </a:r>
            <a:r>
              <a:rPr lang="en-US" dirty="0" smtClean="0"/>
              <a:t> </a:t>
            </a:r>
            <a:r>
              <a:rPr lang="en-US" dirty="0" err="1" smtClean="0"/>
              <a:t>tay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Chào</a:t>
            </a:r>
            <a:r>
              <a:rPr lang="en-US" dirty="0" smtClean="0"/>
              <a:t>: </a:t>
            </a:r>
          </a:p>
          <a:p>
            <a:pPr marL="0" indent="0">
              <a:buNone/>
            </a:pPr>
            <a:r>
              <a:rPr lang="en-US" dirty="0" err="1" smtClean="0"/>
              <a:t>Mời</a:t>
            </a:r>
            <a:r>
              <a:rPr lang="en-US" dirty="0" smtClean="0"/>
              <a:t> </a:t>
            </a:r>
            <a:r>
              <a:rPr lang="en-US" dirty="0" err="1" smtClean="0"/>
              <a:t>ngồi</a:t>
            </a:r>
            <a:r>
              <a:rPr lang="en-US" dirty="0" smtClean="0"/>
              <a:t>: </a:t>
            </a:r>
          </a:p>
          <a:p>
            <a:pPr marL="0" indent="0">
              <a:buNone/>
            </a:pPr>
            <a:r>
              <a:rPr lang="en-US" dirty="0" err="1" smtClean="0"/>
              <a:t>Hỏi</a:t>
            </a:r>
            <a:r>
              <a:rPr lang="en-US" dirty="0"/>
              <a:t> </a:t>
            </a:r>
            <a:r>
              <a:rPr lang="en-US" dirty="0" smtClean="0"/>
              <a:t>– </a:t>
            </a:r>
            <a:r>
              <a:rPr lang="en-US" dirty="0" err="1" smtClean="0"/>
              <a:t>lắng</a:t>
            </a:r>
            <a:r>
              <a:rPr lang="en-US" dirty="0" smtClean="0"/>
              <a:t> </a:t>
            </a:r>
            <a:r>
              <a:rPr lang="en-US" dirty="0" err="1" smtClean="0"/>
              <a:t>nghe</a:t>
            </a:r>
            <a:r>
              <a:rPr lang="en-US" dirty="0" smtClean="0"/>
              <a:t>….</a:t>
            </a:r>
          </a:p>
          <a:p>
            <a:pPr marL="0" indent="0">
              <a:buNone/>
            </a:pPr>
            <a:r>
              <a:rPr lang="en-US" dirty="0" err="1" smtClean="0"/>
              <a:t>Đứng</a:t>
            </a:r>
            <a:r>
              <a:rPr lang="en-US" dirty="0" smtClean="0"/>
              <a:t> </a:t>
            </a:r>
            <a:r>
              <a:rPr lang="en-US" dirty="0" err="1" smtClean="0"/>
              <a:t>dậy</a:t>
            </a:r>
            <a:r>
              <a:rPr lang="en-US" dirty="0" smtClean="0"/>
              <a:t> </a:t>
            </a:r>
            <a:r>
              <a:rPr lang="en-US" dirty="0" err="1" smtClean="0"/>
              <a:t>tiễn</a:t>
            </a:r>
            <a:r>
              <a:rPr lang="en-US" dirty="0" smtClean="0"/>
              <a:t> </a:t>
            </a:r>
            <a:r>
              <a:rPr lang="en-US" dirty="0" err="1" smtClean="0"/>
              <a:t>khách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2C690D-AA4D-4570-B450-7E28303480DE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5554697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2766" y="457200"/>
            <a:ext cx="7211382" cy="838200"/>
          </a:xfrm>
          <a:extLst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0" indent="0" algn="ctr">
              <a:buFont typeface="Arial" charset="0"/>
              <a:buNone/>
              <a:defRPr/>
            </a:pPr>
            <a:r>
              <a:rPr lang="en-US" sz="6000" b="1" dirty="0" err="1" smtClean="0">
                <a:ln w="12700">
                  <a:solidFill>
                    <a:schemeClr val="accent5"/>
                  </a:solidFill>
                  <a:prstDash val="solid"/>
                </a:ln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Xin</a:t>
            </a:r>
            <a:r>
              <a:rPr lang="en-US" sz="6000" b="1" dirty="0" smtClean="0">
                <a:ln w="12700">
                  <a:solidFill>
                    <a:schemeClr val="accent5"/>
                  </a:solidFill>
                  <a:prstDash val="solid"/>
                </a:ln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 smtClean="0">
                <a:ln w="12700">
                  <a:solidFill>
                    <a:schemeClr val="accent5"/>
                  </a:solidFill>
                  <a:prstDash val="solid"/>
                </a:ln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6000" b="1" dirty="0" smtClean="0">
                <a:ln w="12700">
                  <a:solidFill>
                    <a:schemeClr val="accent5"/>
                  </a:solidFill>
                  <a:prstDash val="solid"/>
                </a:ln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 smtClean="0">
                <a:ln w="12700">
                  <a:solidFill>
                    <a:schemeClr val="accent5"/>
                  </a:solidFill>
                  <a:prstDash val="solid"/>
                </a:ln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6000" b="1" dirty="0" smtClean="0">
                <a:ln w="12700">
                  <a:solidFill>
                    <a:schemeClr val="accent5"/>
                  </a:solidFill>
                  <a:prstDash val="solid"/>
                </a:ln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 smtClean="0">
                <a:ln w="12700">
                  <a:solidFill>
                    <a:schemeClr val="accent5"/>
                  </a:solidFill>
                  <a:prstDash val="solid"/>
                </a:ln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6000" b="1" dirty="0" smtClean="0">
                <a:ln w="12700">
                  <a:solidFill>
                    <a:schemeClr val="accent5"/>
                  </a:solidFill>
                  <a:prstDash val="solid"/>
                </a:ln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 smtClean="0">
                <a:ln w="12700">
                  <a:solidFill>
                    <a:schemeClr val="accent5"/>
                  </a:solidFill>
                  <a:prstDash val="solid"/>
                </a:ln>
                <a:solidFill>
                  <a:srgbClr val="00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Ơn</a:t>
            </a:r>
            <a:endParaRPr lang="en-US" sz="6000" b="1" dirty="0">
              <a:ln w="12700">
                <a:solidFill>
                  <a:schemeClr val="accent5"/>
                </a:solidFill>
                <a:prstDash val="solid"/>
              </a:ln>
              <a:solidFill>
                <a:srgbClr val="00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941" name="Slide Number Placeholder 1"/>
          <p:cNvSpPr>
            <a:spLocks noGrp="1"/>
          </p:cNvSpPr>
          <p:nvPr>
            <p:ph type="sldNum" sz="quarter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fld id="{AA2D803B-94E4-4DD4-8594-A0FC5BACFDCA}" type="slidenum">
              <a:rPr lang="en-US" altLang="en-US" sz="1200" smtClean="0">
                <a:solidFill>
                  <a:srgbClr val="898989"/>
                </a:solidFill>
              </a:rPr>
              <a:pPr/>
              <a:t>25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  <p:sp>
        <p:nvSpPr>
          <p:cNvPr id="39939" name="Content Placeholder 2"/>
          <p:cNvSpPr txBox="1">
            <a:spLocks/>
          </p:cNvSpPr>
          <p:nvPr/>
        </p:nvSpPr>
        <p:spPr bwMode="auto">
          <a:xfrm>
            <a:off x="990600" y="4419600"/>
            <a:ext cx="76962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457200">
              <a:defRPr sz="16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defTabSz="457200">
              <a:defRPr sz="16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defTabSz="457200">
              <a:defRPr sz="16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defTabSz="457200">
              <a:defRPr sz="16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defTabSz="457200">
              <a:defRPr sz="16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</a:pPr>
            <a:r>
              <a:rPr lang="en-US" sz="2800" dirty="0" err="1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Trân</a:t>
            </a:r>
            <a:r>
              <a:rPr lang="en-US" sz="2800" dirty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2800" dirty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vi-VN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ự đổi mới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từng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giây </a:t>
            </a:r>
            <a:r>
              <a:rPr lang="vi-VN" sz="2800" dirty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của Bạn</a:t>
            </a:r>
            <a:endParaRPr lang="en-US" sz="2800" dirty="0">
              <a:solidFill>
                <a:srgbClr val="40404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</a:pPr>
            <a:r>
              <a:rPr lang="vi-VN" sz="2800" dirty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Chúc </a:t>
            </a:r>
            <a:r>
              <a:rPr lang="en-US" sz="2800" dirty="0" err="1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dirty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2800" dirty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dirty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nghiệp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endParaRPr lang="en-US" sz="2800" dirty="0">
              <a:solidFill>
                <a:srgbClr val="40404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spcBef>
                <a:spcPts val="1000"/>
              </a:spcBef>
              <a:buClr>
                <a:schemeClr val="accent1"/>
              </a:buClr>
              <a:buFont typeface="Wingdings 3" pitchFamily="18" charset="2"/>
              <a:buChar char=""/>
            </a:pPr>
            <a:r>
              <a:rPr lang="vi-VN" sz="2800" dirty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Chúc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hạnh</a:t>
            </a:r>
            <a:r>
              <a:rPr lang="en-US" sz="2800" dirty="0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404040"/>
                </a:solidFill>
                <a:latin typeface="Times New Roman" pitchFamily="18" charset="0"/>
                <a:cs typeface="Times New Roman" pitchFamily="18" charset="0"/>
              </a:rPr>
              <a:t>phúc</a:t>
            </a:r>
            <a:endParaRPr lang="en-US" sz="2800" dirty="0">
              <a:solidFill>
                <a:srgbClr val="40404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9940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404938" y="1828800"/>
            <a:ext cx="6248400" cy="2166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64266714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09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 BẬC THANG NGHỀ NGHIỆP</a:t>
            </a:r>
            <a:endParaRPr lang="en-US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229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lao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Quản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Quản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lý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việc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Giám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đốc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4. CEO: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Tổng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giám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đốc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Thầy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Luật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sư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6. Lobby: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hành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lang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7. Broker: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Môi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giới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8.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óp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ý,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mưu</a:t>
            </a:r>
            <a:endParaRPr lang="en-US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9.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Đưa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khuyên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5504599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 TRÌNH 1h TƯ VẤN CHÍNH SÁCH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nghiên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mong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họ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… </a:t>
            </a:r>
            <a:r>
              <a:rPr lang="en-US" sz="4400" i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4400" i="1" dirty="0" err="1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4400" i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hi</a:t>
            </a:r>
            <a:r>
              <a:rPr lang="en-US" sz="4400" i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chép</a:t>
            </a:r>
            <a:r>
              <a:rPr lang="en-US" sz="4400" i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4400" i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i="1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4400" i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tin)</a:t>
            </a:r>
          </a:p>
        </p:txBody>
      </p:sp>
    </p:spTree>
    <p:extLst>
      <p:ext uri="{BB962C8B-B14F-4D97-AF65-F5344CB8AC3E}">
        <p14:creationId xmlns:p14="http://schemas.microsoft.com/office/powerpoint/2010/main" xmlns="" val="30576599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991600" cy="1143000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 TRÌNH 1h TƯ VẤN CHÍNH SÁCH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Thống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kê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Rút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họ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hỗ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trợ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tư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vấn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hỗ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trợ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xmlns="" val="15588253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 TRÌNH 1h TƯ VẤN CHÍNH SÁCH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Dự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0" indent="0">
              <a:buNone/>
            </a:pP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Dự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diễn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endParaRPr lang="en-US" sz="4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Đ</a:t>
            </a:r>
            <a:r>
              <a:rPr lang="vi-VN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lựa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endParaRPr lang="en-US" sz="4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214183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991600" cy="1143000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 TRÌNH 1h TƯ VẤN CHÍNH SÁCH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phương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4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4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4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4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4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4400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4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kế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hoạch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4400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US" sz="44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4400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4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4400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endParaRPr lang="en-US" sz="4400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44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4400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Nhất</a:t>
            </a:r>
            <a:r>
              <a:rPr lang="en-US" sz="44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sz="44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44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4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4400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pháp</a:t>
            </a:r>
            <a:endParaRPr lang="en-US" sz="4400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40209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QUY TRÌNH 1h TƯ VẤN CHÍNH SÁCH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triển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đổi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điều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chỉnh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44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en-US" sz="4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4400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535168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3" descr="C:\Users\User\Desktop\images (3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5425" y="3663950"/>
            <a:ext cx="3241675" cy="2473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loud Callout 1"/>
          <p:cNvSpPr/>
          <p:nvPr/>
        </p:nvSpPr>
        <p:spPr>
          <a:xfrm>
            <a:off x="2990850" y="439738"/>
            <a:ext cx="5695950" cy="3224212"/>
          </a:xfrm>
          <a:prstGeom prst="cloud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7652" name="TextBox 2"/>
          <p:cNvSpPr txBox="1">
            <a:spLocks noChangeArrowheads="1"/>
          </p:cNvSpPr>
          <p:nvPr/>
        </p:nvSpPr>
        <p:spPr bwMode="auto">
          <a:xfrm>
            <a:off x="3781425" y="1266825"/>
            <a:ext cx="4132263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4400" dirty="0" err="1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Góp</a:t>
            </a:r>
            <a:r>
              <a:rPr lang="en-US" sz="4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4400" dirty="0" err="1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4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4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4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4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4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en-US" sz="4400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6846612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am Viet">
  <a:themeElements>
    <a:clrScheme name="Tam Viet Grou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am Viet Grou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Arial" pitchFamily="34" charset="0"/>
          </a:defRPr>
        </a:defPPr>
      </a:lstStyle>
    </a:lnDef>
  </a:objectDefaults>
  <a:extraClrSchemeLst>
    <a:extraClrScheme>
      <a:clrScheme name="Tam Viet Grou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am Viet Group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am Viet Group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am Viet Group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am Viet Grou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am Viet Grou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am Viet Grou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2282</TotalTime>
  <Words>751</Words>
  <Application>Microsoft Office PowerPoint</Application>
  <PresentationFormat>On-screen Show (4:3)</PresentationFormat>
  <Paragraphs>130</Paragraphs>
  <Slides>25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Tam Viet</vt:lpstr>
      <vt:lpstr>Slide 1</vt:lpstr>
      <vt:lpstr>Slide 2</vt:lpstr>
      <vt:lpstr>9 BẬC THANG NGHỀ NGHIỆP</vt:lpstr>
      <vt:lpstr>QUY TRÌNH 1h TƯ VẤN CHÍNH SÁCH</vt:lpstr>
      <vt:lpstr>QUY TRÌNH 1h TƯ VẤN CHÍNH SÁCH</vt:lpstr>
      <vt:lpstr>QUY TRÌNH 1h TƯ VẤN CHÍNH SÁCH</vt:lpstr>
      <vt:lpstr>QUY TRÌNH 1h TƯ VẤN CHÍNH SÁCH</vt:lpstr>
      <vt:lpstr>QUY TRÌNH 1h TƯ VẤN CHÍNH SÁCH</vt:lpstr>
      <vt:lpstr>Slide 9</vt:lpstr>
      <vt:lpstr>Slide 10</vt:lpstr>
      <vt:lpstr>Slide 11</vt:lpstr>
      <vt:lpstr>SỬ DỤNG 5W/1H  TRONG TƯ VẤN CHÍNH SÁCH</vt:lpstr>
      <vt:lpstr>Slide 13</vt:lpstr>
      <vt:lpstr>Slide 14</vt:lpstr>
      <vt:lpstr>Mẩu bút chì  hơn trí nhớ tốt</vt:lpstr>
      <vt:lpstr>Slide 16</vt:lpstr>
      <vt:lpstr>Quá trình giao tiếp</vt:lpstr>
      <vt:lpstr>Slide 18</vt:lpstr>
      <vt:lpstr>Slide 19</vt:lpstr>
      <vt:lpstr>Slide 20</vt:lpstr>
      <vt:lpstr>Mặt</vt:lpstr>
      <vt:lpstr>Tay (khi ngồi)</vt:lpstr>
      <vt:lpstr>Tay (khi đứng):</vt:lpstr>
      <vt:lpstr>NGHI THỨC</vt:lpstr>
      <vt:lpstr>Slide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PHỎNG VẤN CỦA ĐÀI PHÁT THANH TP.HCM VỚI TIẾN SĨ MỘC QUẾ</dc:title>
  <dc:creator>co oanh</dc:creator>
  <cp:lastModifiedBy>Admin</cp:lastModifiedBy>
  <cp:revision>138</cp:revision>
  <cp:lastPrinted>2014-12-10T14:54:14Z</cp:lastPrinted>
  <dcterms:created xsi:type="dcterms:W3CDTF">2014-12-10T01:48:28Z</dcterms:created>
  <dcterms:modified xsi:type="dcterms:W3CDTF">2015-08-10T07:44:26Z</dcterms:modified>
</cp:coreProperties>
</file>